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75" r:id="rId2"/>
    <p:sldId id="273" r:id="rId3"/>
    <p:sldId id="274" r:id="rId4"/>
    <p:sldId id="276" r:id="rId5"/>
    <p:sldId id="277" r:id="rId6"/>
    <p:sldId id="278" r:id="rId7"/>
    <p:sldId id="279" r:id="rId8"/>
    <p:sldId id="280" r:id="rId9"/>
    <p:sldId id="281" r:id="rId10"/>
    <p:sldId id="282" r:id="rId11"/>
    <p:sldId id="270" r:id="rId12"/>
    <p:sldId id="283" r:id="rId13"/>
    <p:sldId id="284" r:id="rId14"/>
    <p:sldId id="271" r:id="rId15"/>
    <p:sldId id="285" r:id="rId16"/>
    <p:sldId id="286" r:id="rId17"/>
    <p:sldId id="287" r:id="rId18"/>
    <p:sldId id="288" r:id="rId19"/>
    <p:sldId id="289" r:id="rId20"/>
    <p:sldId id="290" r:id="rId21"/>
    <p:sldId id="291" r:id="rId22"/>
    <p:sldId id="292" r:id="rId23"/>
    <p:sldId id="293" r:id="rId24"/>
    <p:sldId id="294" r:id="rId25"/>
    <p:sldId id="264" r:id="rId26"/>
    <p:sldId id="262" r:id="rId27"/>
    <p:sldId id="256" r:id="rId28"/>
    <p:sldId id="261" r:id="rId29"/>
    <p:sldId id="260" r:id="rId30"/>
    <p:sldId id="263" r:id="rId31"/>
    <p:sldId id="259" r:id="rId32"/>
    <p:sldId id="258" r:id="rId33"/>
    <p:sldId id="257" r:id="rId34"/>
    <p:sldId id="265" r:id="rId35"/>
    <p:sldId id="266" r:id="rId36"/>
    <p:sldId id="267" r:id="rId37"/>
    <p:sldId id="268" r:id="rId38"/>
    <p:sldId id="295" r:id="rId39"/>
    <p:sldId id="296" r:id="rId40"/>
    <p:sldId id="297" r:id="rId41"/>
    <p:sldId id="298" r:id="rId42"/>
    <p:sldId id="299" r:id="rId43"/>
    <p:sldId id="30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3.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3.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3DCCBC-149E-4F45-873B-DE95362D96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7B56ACF-D504-4D72-83DE-2298A70FF55A}">
      <dgm:prSet/>
      <dgm:spPr/>
      <dgm:t>
        <a:bodyPr/>
        <a:lstStyle/>
        <a:p>
          <a:r>
            <a:rPr lang="en-IN"/>
            <a:t>Effective (rapid and adaptive) response to change (team members, new technology, requirements)</a:t>
          </a:r>
          <a:endParaRPr lang="en-US"/>
        </a:p>
      </dgm:t>
    </dgm:pt>
    <dgm:pt modelId="{5615A27A-426A-4637-91EB-7897515E8307}" type="parTrans" cxnId="{C7665882-B1C2-4979-AC77-A185DAB790CF}">
      <dgm:prSet/>
      <dgm:spPr/>
      <dgm:t>
        <a:bodyPr/>
        <a:lstStyle/>
        <a:p>
          <a:endParaRPr lang="en-US"/>
        </a:p>
      </dgm:t>
    </dgm:pt>
    <dgm:pt modelId="{ED9DB3D6-CF8B-45F0-847A-74CDC608A77A}" type="sibTrans" cxnId="{C7665882-B1C2-4979-AC77-A185DAB790CF}">
      <dgm:prSet/>
      <dgm:spPr/>
      <dgm:t>
        <a:bodyPr/>
        <a:lstStyle/>
        <a:p>
          <a:endParaRPr lang="en-US"/>
        </a:p>
      </dgm:t>
    </dgm:pt>
    <dgm:pt modelId="{32A50EE2-8694-450E-AB82-A79F7F975C9F}">
      <dgm:prSet/>
      <dgm:spPr/>
      <dgm:t>
        <a:bodyPr/>
        <a:lstStyle/>
        <a:p>
          <a:r>
            <a:rPr lang="en-IN"/>
            <a:t>Effective communication among all team members, technological and business people, software engineers and managers </a:t>
          </a:r>
          <a:endParaRPr lang="en-US"/>
        </a:p>
      </dgm:t>
    </dgm:pt>
    <dgm:pt modelId="{2F5071D8-39E8-426F-BF02-D0A928A574AB}" type="parTrans" cxnId="{ADF7DAAB-0A16-4DC6-A71E-75E3E9DC2ADC}">
      <dgm:prSet/>
      <dgm:spPr/>
      <dgm:t>
        <a:bodyPr/>
        <a:lstStyle/>
        <a:p>
          <a:endParaRPr lang="en-US"/>
        </a:p>
      </dgm:t>
    </dgm:pt>
    <dgm:pt modelId="{E1510928-8896-401B-92D8-4A44F6146A14}" type="sibTrans" cxnId="{ADF7DAAB-0A16-4DC6-A71E-75E3E9DC2ADC}">
      <dgm:prSet/>
      <dgm:spPr/>
      <dgm:t>
        <a:bodyPr/>
        <a:lstStyle/>
        <a:p>
          <a:endParaRPr lang="en-US"/>
        </a:p>
      </dgm:t>
    </dgm:pt>
    <dgm:pt modelId="{2A2887B1-0981-4C8D-980B-34F8A867D6F6}">
      <dgm:prSet/>
      <dgm:spPr/>
      <dgm:t>
        <a:bodyPr/>
        <a:lstStyle/>
        <a:p>
          <a:r>
            <a:rPr lang="en-IN"/>
            <a:t>Drawing the customer into the team. Eliminate “us and them” attitude.</a:t>
          </a:r>
          <a:endParaRPr lang="en-US"/>
        </a:p>
      </dgm:t>
    </dgm:pt>
    <dgm:pt modelId="{B4556D8E-45A9-42C0-BDF5-2F0E006A3F3D}" type="parTrans" cxnId="{5EB42B4C-79DB-47FF-84E4-9255C8ECC5C7}">
      <dgm:prSet/>
      <dgm:spPr/>
      <dgm:t>
        <a:bodyPr/>
        <a:lstStyle/>
        <a:p>
          <a:endParaRPr lang="en-US"/>
        </a:p>
      </dgm:t>
    </dgm:pt>
    <dgm:pt modelId="{A00314A4-96B8-460C-9E46-DA56E51B61E3}" type="sibTrans" cxnId="{5EB42B4C-79DB-47FF-84E4-9255C8ECC5C7}">
      <dgm:prSet/>
      <dgm:spPr/>
      <dgm:t>
        <a:bodyPr/>
        <a:lstStyle/>
        <a:p>
          <a:endParaRPr lang="en-US"/>
        </a:p>
      </dgm:t>
    </dgm:pt>
    <dgm:pt modelId="{3356392A-0B49-438D-AF18-3B4BA30E2564}">
      <dgm:prSet/>
      <dgm:spPr/>
      <dgm:t>
        <a:bodyPr/>
        <a:lstStyle/>
        <a:p>
          <a:r>
            <a:rPr lang="en-IN"/>
            <a:t>Organizing a team so that it is in control of the work performed!</a:t>
          </a:r>
          <a:endParaRPr lang="en-US"/>
        </a:p>
      </dgm:t>
    </dgm:pt>
    <dgm:pt modelId="{76854464-7C55-42EA-A20A-F31675033365}" type="parTrans" cxnId="{C097F098-1F97-46D5-BF0E-F5F8CA6F5AFC}">
      <dgm:prSet/>
      <dgm:spPr/>
      <dgm:t>
        <a:bodyPr/>
        <a:lstStyle/>
        <a:p>
          <a:endParaRPr lang="en-US"/>
        </a:p>
      </dgm:t>
    </dgm:pt>
    <dgm:pt modelId="{35F29653-D549-44DD-8CBC-6D294249CDE5}" type="sibTrans" cxnId="{C097F098-1F97-46D5-BF0E-F5F8CA6F5AFC}">
      <dgm:prSet/>
      <dgm:spPr/>
      <dgm:t>
        <a:bodyPr/>
        <a:lstStyle/>
        <a:p>
          <a:endParaRPr lang="en-US"/>
        </a:p>
      </dgm:t>
    </dgm:pt>
    <dgm:pt modelId="{2AABEA39-3BED-4FC1-97B4-CA6A33D0C4F2}">
      <dgm:prSet/>
      <dgm:spPr/>
      <dgm:t>
        <a:bodyPr/>
        <a:lstStyle/>
        <a:p>
          <a:r>
            <a:rPr lang="en-IN"/>
            <a:t>Emphasize an incremental delivery strategy</a:t>
          </a:r>
          <a:endParaRPr lang="en-US"/>
        </a:p>
      </dgm:t>
    </dgm:pt>
    <dgm:pt modelId="{641C4467-DDC0-447A-AD34-EB86B4741E44}" type="parTrans" cxnId="{C08F5B51-2139-4DF6-A689-41AB8148A926}">
      <dgm:prSet/>
      <dgm:spPr/>
      <dgm:t>
        <a:bodyPr/>
        <a:lstStyle/>
        <a:p>
          <a:endParaRPr lang="en-US"/>
        </a:p>
      </dgm:t>
    </dgm:pt>
    <dgm:pt modelId="{AFC8BE3D-1A7A-46B2-BBFD-DB1085CBD6DF}" type="sibTrans" cxnId="{C08F5B51-2139-4DF6-A689-41AB8148A926}">
      <dgm:prSet/>
      <dgm:spPr/>
      <dgm:t>
        <a:bodyPr/>
        <a:lstStyle/>
        <a:p>
          <a:endParaRPr lang="en-US"/>
        </a:p>
      </dgm:t>
    </dgm:pt>
    <dgm:pt modelId="{5BC0D76D-4C5A-4C20-9158-84B7646CF263}" type="pres">
      <dgm:prSet presAssocID="{FD3DCCBC-149E-4F45-873B-DE95362D9690}" presName="root" presStyleCnt="0">
        <dgm:presLayoutVars>
          <dgm:dir/>
          <dgm:resizeHandles val="exact"/>
        </dgm:presLayoutVars>
      </dgm:prSet>
      <dgm:spPr/>
    </dgm:pt>
    <dgm:pt modelId="{78F396A1-5203-4155-A9CB-E577DFD595E8}" type="pres">
      <dgm:prSet presAssocID="{E7B56ACF-D504-4D72-83DE-2298A70FF55A}" presName="compNode" presStyleCnt="0"/>
      <dgm:spPr/>
    </dgm:pt>
    <dgm:pt modelId="{5377E7A7-2FA7-4638-A773-04EF91BC1E68}" type="pres">
      <dgm:prSet presAssocID="{E7B56ACF-D504-4D72-83DE-2298A70FF55A}" presName="bgRect" presStyleLbl="bgShp" presStyleIdx="0" presStyleCnt="5"/>
      <dgm:spPr/>
    </dgm:pt>
    <dgm:pt modelId="{4DF7169F-B8F6-463F-9D2D-C7490C1D861C}" type="pres">
      <dgm:prSet presAssocID="{E7B56ACF-D504-4D72-83DE-2298A70FF5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5AF94C29-9328-4A6C-80F2-5DC68E0F3F71}" type="pres">
      <dgm:prSet presAssocID="{E7B56ACF-D504-4D72-83DE-2298A70FF55A}" presName="spaceRect" presStyleCnt="0"/>
      <dgm:spPr/>
    </dgm:pt>
    <dgm:pt modelId="{5DDD7F68-F7EF-4D26-9AD7-BD0F7D53BB73}" type="pres">
      <dgm:prSet presAssocID="{E7B56ACF-D504-4D72-83DE-2298A70FF55A}" presName="parTx" presStyleLbl="revTx" presStyleIdx="0" presStyleCnt="5">
        <dgm:presLayoutVars>
          <dgm:chMax val="0"/>
          <dgm:chPref val="0"/>
        </dgm:presLayoutVars>
      </dgm:prSet>
      <dgm:spPr/>
    </dgm:pt>
    <dgm:pt modelId="{8F46E7A5-EFB4-4BFD-A96B-56F23FB37BC9}" type="pres">
      <dgm:prSet presAssocID="{ED9DB3D6-CF8B-45F0-847A-74CDC608A77A}" presName="sibTrans" presStyleCnt="0"/>
      <dgm:spPr/>
    </dgm:pt>
    <dgm:pt modelId="{C53C0233-A70F-4C51-9E97-0B2543828C13}" type="pres">
      <dgm:prSet presAssocID="{32A50EE2-8694-450E-AB82-A79F7F975C9F}" presName="compNode" presStyleCnt="0"/>
      <dgm:spPr/>
    </dgm:pt>
    <dgm:pt modelId="{3BDB83AC-BE94-4FBD-A672-15DF5F54EB06}" type="pres">
      <dgm:prSet presAssocID="{32A50EE2-8694-450E-AB82-A79F7F975C9F}" presName="bgRect" presStyleLbl="bgShp" presStyleIdx="1" presStyleCnt="5"/>
      <dgm:spPr/>
    </dgm:pt>
    <dgm:pt modelId="{06978DC3-51E3-493D-9586-092956879522}" type="pres">
      <dgm:prSet presAssocID="{32A50EE2-8694-450E-AB82-A79F7F975C9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84887E6D-86BD-4A97-9727-9E48D887B940}" type="pres">
      <dgm:prSet presAssocID="{32A50EE2-8694-450E-AB82-A79F7F975C9F}" presName="spaceRect" presStyleCnt="0"/>
      <dgm:spPr/>
    </dgm:pt>
    <dgm:pt modelId="{A91F9C6D-1A7A-47BA-A9CA-F6FC37150E64}" type="pres">
      <dgm:prSet presAssocID="{32A50EE2-8694-450E-AB82-A79F7F975C9F}" presName="parTx" presStyleLbl="revTx" presStyleIdx="1" presStyleCnt="5">
        <dgm:presLayoutVars>
          <dgm:chMax val="0"/>
          <dgm:chPref val="0"/>
        </dgm:presLayoutVars>
      </dgm:prSet>
      <dgm:spPr/>
    </dgm:pt>
    <dgm:pt modelId="{AC14E880-3631-4DDA-BC98-22D854D3BCB5}" type="pres">
      <dgm:prSet presAssocID="{E1510928-8896-401B-92D8-4A44F6146A14}" presName="sibTrans" presStyleCnt="0"/>
      <dgm:spPr/>
    </dgm:pt>
    <dgm:pt modelId="{3A30BE7D-B1F4-40E9-B3D7-D842C431CF2E}" type="pres">
      <dgm:prSet presAssocID="{2A2887B1-0981-4C8D-980B-34F8A867D6F6}" presName="compNode" presStyleCnt="0"/>
      <dgm:spPr/>
    </dgm:pt>
    <dgm:pt modelId="{7F53D976-51BB-44C4-8B18-FF2E10D8DC04}" type="pres">
      <dgm:prSet presAssocID="{2A2887B1-0981-4C8D-980B-34F8A867D6F6}" presName="bgRect" presStyleLbl="bgShp" presStyleIdx="2" presStyleCnt="5"/>
      <dgm:spPr/>
    </dgm:pt>
    <dgm:pt modelId="{BD86B27F-9F14-473D-92C6-37C56B3ECAAE}" type="pres">
      <dgm:prSet presAssocID="{2A2887B1-0981-4C8D-980B-34F8A867D6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F264ADD3-32B4-452A-86FA-75F051E55287}" type="pres">
      <dgm:prSet presAssocID="{2A2887B1-0981-4C8D-980B-34F8A867D6F6}" presName="spaceRect" presStyleCnt="0"/>
      <dgm:spPr/>
    </dgm:pt>
    <dgm:pt modelId="{BC0AD1E1-D9F9-4314-A223-D00612E715FB}" type="pres">
      <dgm:prSet presAssocID="{2A2887B1-0981-4C8D-980B-34F8A867D6F6}" presName="parTx" presStyleLbl="revTx" presStyleIdx="2" presStyleCnt="5">
        <dgm:presLayoutVars>
          <dgm:chMax val="0"/>
          <dgm:chPref val="0"/>
        </dgm:presLayoutVars>
      </dgm:prSet>
      <dgm:spPr/>
    </dgm:pt>
    <dgm:pt modelId="{1A36E92D-24AA-4D50-A973-4F8AF1EB646A}" type="pres">
      <dgm:prSet presAssocID="{A00314A4-96B8-460C-9E46-DA56E51B61E3}" presName="sibTrans" presStyleCnt="0"/>
      <dgm:spPr/>
    </dgm:pt>
    <dgm:pt modelId="{BC35168E-8306-4126-9853-BB540C7F6734}" type="pres">
      <dgm:prSet presAssocID="{3356392A-0B49-438D-AF18-3B4BA30E2564}" presName="compNode" presStyleCnt="0"/>
      <dgm:spPr/>
    </dgm:pt>
    <dgm:pt modelId="{21581CA2-866D-48AF-9A0B-D2D1BBD0D70B}" type="pres">
      <dgm:prSet presAssocID="{3356392A-0B49-438D-AF18-3B4BA30E2564}" presName="bgRect" presStyleLbl="bgShp" presStyleIdx="3" presStyleCnt="5"/>
      <dgm:spPr/>
    </dgm:pt>
    <dgm:pt modelId="{22B49759-F42A-4A32-980C-BD290D2D250E}" type="pres">
      <dgm:prSet presAssocID="{3356392A-0B49-438D-AF18-3B4BA30E256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401D0892-F8D9-4758-887A-003C4CD495CA}" type="pres">
      <dgm:prSet presAssocID="{3356392A-0B49-438D-AF18-3B4BA30E2564}" presName="spaceRect" presStyleCnt="0"/>
      <dgm:spPr/>
    </dgm:pt>
    <dgm:pt modelId="{D1249673-3802-4EBD-AC43-1F9C715243D1}" type="pres">
      <dgm:prSet presAssocID="{3356392A-0B49-438D-AF18-3B4BA30E2564}" presName="parTx" presStyleLbl="revTx" presStyleIdx="3" presStyleCnt="5">
        <dgm:presLayoutVars>
          <dgm:chMax val="0"/>
          <dgm:chPref val="0"/>
        </dgm:presLayoutVars>
      </dgm:prSet>
      <dgm:spPr/>
    </dgm:pt>
    <dgm:pt modelId="{08D474A8-7E5C-4917-9F39-9B9E6F349799}" type="pres">
      <dgm:prSet presAssocID="{35F29653-D549-44DD-8CBC-6D294249CDE5}" presName="sibTrans" presStyleCnt="0"/>
      <dgm:spPr/>
    </dgm:pt>
    <dgm:pt modelId="{D5B82ADF-C3C5-41B0-A74F-D118149FAFF1}" type="pres">
      <dgm:prSet presAssocID="{2AABEA39-3BED-4FC1-97B4-CA6A33D0C4F2}" presName="compNode" presStyleCnt="0"/>
      <dgm:spPr/>
    </dgm:pt>
    <dgm:pt modelId="{961CFD5D-78F8-455A-A683-67C24B7DC285}" type="pres">
      <dgm:prSet presAssocID="{2AABEA39-3BED-4FC1-97B4-CA6A33D0C4F2}" presName="bgRect" presStyleLbl="bgShp" presStyleIdx="4" presStyleCnt="5"/>
      <dgm:spPr/>
    </dgm:pt>
    <dgm:pt modelId="{1938ED28-F15C-4BFC-882C-D905048B5B08}" type="pres">
      <dgm:prSet presAssocID="{2AABEA39-3BED-4FC1-97B4-CA6A33D0C4F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B38E56B7-DFB5-4A4B-B698-C72ACCC95D88}" type="pres">
      <dgm:prSet presAssocID="{2AABEA39-3BED-4FC1-97B4-CA6A33D0C4F2}" presName="spaceRect" presStyleCnt="0"/>
      <dgm:spPr/>
    </dgm:pt>
    <dgm:pt modelId="{76BD1855-DF16-4870-BD19-F065FC75B2A0}" type="pres">
      <dgm:prSet presAssocID="{2AABEA39-3BED-4FC1-97B4-CA6A33D0C4F2}" presName="parTx" presStyleLbl="revTx" presStyleIdx="4" presStyleCnt="5">
        <dgm:presLayoutVars>
          <dgm:chMax val="0"/>
          <dgm:chPref val="0"/>
        </dgm:presLayoutVars>
      </dgm:prSet>
      <dgm:spPr/>
    </dgm:pt>
  </dgm:ptLst>
  <dgm:cxnLst>
    <dgm:cxn modelId="{60F4960E-67A4-4B5C-9D32-34B7FD098470}" type="presOf" srcId="{3356392A-0B49-438D-AF18-3B4BA30E2564}" destId="{D1249673-3802-4EBD-AC43-1F9C715243D1}" srcOrd="0" destOrd="0" presId="urn:microsoft.com/office/officeart/2018/2/layout/IconVerticalSolidList"/>
    <dgm:cxn modelId="{5EB42B4C-79DB-47FF-84E4-9255C8ECC5C7}" srcId="{FD3DCCBC-149E-4F45-873B-DE95362D9690}" destId="{2A2887B1-0981-4C8D-980B-34F8A867D6F6}" srcOrd="2" destOrd="0" parTransId="{B4556D8E-45A9-42C0-BDF5-2F0E006A3F3D}" sibTransId="{A00314A4-96B8-460C-9E46-DA56E51B61E3}"/>
    <dgm:cxn modelId="{66421F70-9F44-4B94-A09A-10429F89780A}" type="presOf" srcId="{2A2887B1-0981-4C8D-980B-34F8A867D6F6}" destId="{BC0AD1E1-D9F9-4314-A223-D00612E715FB}" srcOrd="0" destOrd="0" presId="urn:microsoft.com/office/officeart/2018/2/layout/IconVerticalSolidList"/>
    <dgm:cxn modelId="{C08F5B51-2139-4DF6-A689-41AB8148A926}" srcId="{FD3DCCBC-149E-4F45-873B-DE95362D9690}" destId="{2AABEA39-3BED-4FC1-97B4-CA6A33D0C4F2}" srcOrd="4" destOrd="0" parTransId="{641C4467-DDC0-447A-AD34-EB86B4741E44}" sibTransId="{AFC8BE3D-1A7A-46B2-BBFD-DB1085CBD6DF}"/>
    <dgm:cxn modelId="{7EEE8D7F-57C2-40AD-9A3B-B146FA576C7E}" type="presOf" srcId="{FD3DCCBC-149E-4F45-873B-DE95362D9690}" destId="{5BC0D76D-4C5A-4C20-9158-84B7646CF263}" srcOrd="0" destOrd="0" presId="urn:microsoft.com/office/officeart/2018/2/layout/IconVerticalSolidList"/>
    <dgm:cxn modelId="{C7665882-B1C2-4979-AC77-A185DAB790CF}" srcId="{FD3DCCBC-149E-4F45-873B-DE95362D9690}" destId="{E7B56ACF-D504-4D72-83DE-2298A70FF55A}" srcOrd="0" destOrd="0" parTransId="{5615A27A-426A-4637-91EB-7897515E8307}" sibTransId="{ED9DB3D6-CF8B-45F0-847A-74CDC608A77A}"/>
    <dgm:cxn modelId="{C097F098-1F97-46D5-BF0E-F5F8CA6F5AFC}" srcId="{FD3DCCBC-149E-4F45-873B-DE95362D9690}" destId="{3356392A-0B49-438D-AF18-3B4BA30E2564}" srcOrd="3" destOrd="0" parTransId="{76854464-7C55-42EA-A20A-F31675033365}" sibTransId="{35F29653-D549-44DD-8CBC-6D294249CDE5}"/>
    <dgm:cxn modelId="{ADF7DAAB-0A16-4DC6-A71E-75E3E9DC2ADC}" srcId="{FD3DCCBC-149E-4F45-873B-DE95362D9690}" destId="{32A50EE2-8694-450E-AB82-A79F7F975C9F}" srcOrd="1" destOrd="0" parTransId="{2F5071D8-39E8-426F-BF02-D0A928A574AB}" sibTransId="{E1510928-8896-401B-92D8-4A44F6146A14}"/>
    <dgm:cxn modelId="{1CB5E3AF-6F7F-4AD3-8FBB-F43B54784F93}" type="presOf" srcId="{32A50EE2-8694-450E-AB82-A79F7F975C9F}" destId="{A91F9C6D-1A7A-47BA-A9CA-F6FC37150E64}" srcOrd="0" destOrd="0" presId="urn:microsoft.com/office/officeart/2018/2/layout/IconVerticalSolidList"/>
    <dgm:cxn modelId="{9EFBCAC0-28BA-4B2D-9C30-ADC1B704C754}" type="presOf" srcId="{2AABEA39-3BED-4FC1-97B4-CA6A33D0C4F2}" destId="{76BD1855-DF16-4870-BD19-F065FC75B2A0}" srcOrd="0" destOrd="0" presId="urn:microsoft.com/office/officeart/2018/2/layout/IconVerticalSolidList"/>
    <dgm:cxn modelId="{3531B5D7-7654-4DFF-B6D6-7C6A916901AB}" type="presOf" srcId="{E7B56ACF-D504-4D72-83DE-2298A70FF55A}" destId="{5DDD7F68-F7EF-4D26-9AD7-BD0F7D53BB73}" srcOrd="0" destOrd="0" presId="urn:microsoft.com/office/officeart/2018/2/layout/IconVerticalSolidList"/>
    <dgm:cxn modelId="{A5D10D85-FD07-4D99-B234-ABC7B6AF05DD}" type="presParOf" srcId="{5BC0D76D-4C5A-4C20-9158-84B7646CF263}" destId="{78F396A1-5203-4155-A9CB-E577DFD595E8}" srcOrd="0" destOrd="0" presId="urn:microsoft.com/office/officeart/2018/2/layout/IconVerticalSolidList"/>
    <dgm:cxn modelId="{3759FBE6-4F00-4A19-90B5-71B661C64E9C}" type="presParOf" srcId="{78F396A1-5203-4155-A9CB-E577DFD595E8}" destId="{5377E7A7-2FA7-4638-A773-04EF91BC1E68}" srcOrd="0" destOrd="0" presId="urn:microsoft.com/office/officeart/2018/2/layout/IconVerticalSolidList"/>
    <dgm:cxn modelId="{65B793A5-B3FA-49EE-9CE5-7BF819CCA92F}" type="presParOf" srcId="{78F396A1-5203-4155-A9CB-E577DFD595E8}" destId="{4DF7169F-B8F6-463F-9D2D-C7490C1D861C}" srcOrd="1" destOrd="0" presId="urn:microsoft.com/office/officeart/2018/2/layout/IconVerticalSolidList"/>
    <dgm:cxn modelId="{F5C28B8A-516E-4CA2-80E2-0BFBCF2C461B}" type="presParOf" srcId="{78F396A1-5203-4155-A9CB-E577DFD595E8}" destId="{5AF94C29-9328-4A6C-80F2-5DC68E0F3F71}" srcOrd="2" destOrd="0" presId="urn:microsoft.com/office/officeart/2018/2/layout/IconVerticalSolidList"/>
    <dgm:cxn modelId="{B7366E16-255C-4E1B-B075-E20AFB15B776}" type="presParOf" srcId="{78F396A1-5203-4155-A9CB-E577DFD595E8}" destId="{5DDD7F68-F7EF-4D26-9AD7-BD0F7D53BB73}" srcOrd="3" destOrd="0" presId="urn:microsoft.com/office/officeart/2018/2/layout/IconVerticalSolidList"/>
    <dgm:cxn modelId="{BD4B623E-E349-4769-9E58-628BE126A4B3}" type="presParOf" srcId="{5BC0D76D-4C5A-4C20-9158-84B7646CF263}" destId="{8F46E7A5-EFB4-4BFD-A96B-56F23FB37BC9}" srcOrd="1" destOrd="0" presId="urn:microsoft.com/office/officeart/2018/2/layout/IconVerticalSolidList"/>
    <dgm:cxn modelId="{FAEABE38-29AA-4184-89B6-888D525DE876}" type="presParOf" srcId="{5BC0D76D-4C5A-4C20-9158-84B7646CF263}" destId="{C53C0233-A70F-4C51-9E97-0B2543828C13}" srcOrd="2" destOrd="0" presId="urn:microsoft.com/office/officeart/2018/2/layout/IconVerticalSolidList"/>
    <dgm:cxn modelId="{74F092E9-E749-4F4A-95E5-3CAD71655BB9}" type="presParOf" srcId="{C53C0233-A70F-4C51-9E97-0B2543828C13}" destId="{3BDB83AC-BE94-4FBD-A672-15DF5F54EB06}" srcOrd="0" destOrd="0" presId="urn:microsoft.com/office/officeart/2018/2/layout/IconVerticalSolidList"/>
    <dgm:cxn modelId="{D1971776-734B-47CD-818C-C806DB5A850D}" type="presParOf" srcId="{C53C0233-A70F-4C51-9E97-0B2543828C13}" destId="{06978DC3-51E3-493D-9586-092956879522}" srcOrd="1" destOrd="0" presId="urn:microsoft.com/office/officeart/2018/2/layout/IconVerticalSolidList"/>
    <dgm:cxn modelId="{CDACF3DE-5C53-4AE6-9E39-7330B6C4C5DD}" type="presParOf" srcId="{C53C0233-A70F-4C51-9E97-0B2543828C13}" destId="{84887E6D-86BD-4A97-9727-9E48D887B940}" srcOrd="2" destOrd="0" presId="urn:microsoft.com/office/officeart/2018/2/layout/IconVerticalSolidList"/>
    <dgm:cxn modelId="{93515ED8-86C8-4F59-971D-5C4E5525BF61}" type="presParOf" srcId="{C53C0233-A70F-4C51-9E97-0B2543828C13}" destId="{A91F9C6D-1A7A-47BA-A9CA-F6FC37150E64}" srcOrd="3" destOrd="0" presId="urn:microsoft.com/office/officeart/2018/2/layout/IconVerticalSolidList"/>
    <dgm:cxn modelId="{73168645-A034-4CA8-AFE4-6C9AB81CFE9E}" type="presParOf" srcId="{5BC0D76D-4C5A-4C20-9158-84B7646CF263}" destId="{AC14E880-3631-4DDA-BC98-22D854D3BCB5}" srcOrd="3" destOrd="0" presId="urn:microsoft.com/office/officeart/2018/2/layout/IconVerticalSolidList"/>
    <dgm:cxn modelId="{8B18B2B4-4715-4750-9804-4EEFFAFF230C}" type="presParOf" srcId="{5BC0D76D-4C5A-4C20-9158-84B7646CF263}" destId="{3A30BE7D-B1F4-40E9-B3D7-D842C431CF2E}" srcOrd="4" destOrd="0" presId="urn:microsoft.com/office/officeart/2018/2/layout/IconVerticalSolidList"/>
    <dgm:cxn modelId="{31CB917C-C883-44C2-97E9-F367F09F9D1D}" type="presParOf" srcId="{3A30BE7D-B1F4-40E9-B3D7-D842C431CF2E}" destId="{7F53D976-51BB-44C4-8B18-FF2E10D8DC04}" srcOrd="0" destOrd="0" presId="urn:microsoft.com/office/officeart/2018/2/layout/IconVerticalSolidList"/>
    <dgm:cxn modelId="{176E0EA6-1E64-484C-BDED-136404271F94}" type="presParOf" srcId="{3A30BE7D-B1F4-40E9-B3D7-D842C431CF2E}" destId="{BD86B27F-9F14-473D-92C6-37C56B3ECAAE}" srcOrd="1" destOrd="0" presId="urn:microsoft.com/office/officeart/2018/2/layout/IconVerticalSolidList"/>
    <dgm:cxn modelId="{4FFBCCD2-8B75-4AC4-832A-93C464530498}" type="presParOf" srcId="{3A30BE7D-B1F4-40E9-B3D7-D842C431CF2E}" destId="{F264ADD3-32B4-452A-86FA-75F051E55287}" srcOrd="2" destOrd="0" presId="urn:microsoft.com/office/officeart/2018/2/layout/IconVerticalSolidList"/>
    <dgm:cxn modelId="{483B3C5C-AA51-4211-8E83-D18D9A987221}" type="presParOf" srcId="{3A30BE7D-B1F4-40E9-B3D7-D842C431CF2E}" destId="{BC0AD1E1-D9F9-4314-A223-D00612E715FB}" srcOrd="3" destOrd="0" presId="urn:microsoft.com/office/officeart/2018/2/layout/IconVerticalSolidList"/>
    <dgm:cxn modelId="{766FB439-0456-40F6-A208-C0EE1C8A2509}" type="presParOf" srcId="{5BC0D76D-4C5A-4C20-9158-84B7646CF263}" destId="{1A36E92D-24AA-4D50-A973-4F8AF1EB646A}" srcOrd="5" destOrd="0" presId="urn:microsoft.com/office/officeart/2018/2/layout/IconVerticalSolidList"/>
    <dgm:cxn modelId="{AB66EEBA-29FD-4F4A-92CB-4E84569435C7}" type="presParOf" srcId="{5BC0D76D-4C5A-4C20-9158-84B7646CF263}" destId="{BC35168E-8306-4126-9853-BB540C7F6734}" srcOrd="6" destOrd="0" presId="urn:microsoft.com/office/officeart/2018/2/layout/IconVerticalSolidList"/>
    <dgm:cxn modelId="{D88CEA70-FDF9-4EC3-BD65-D7C282592838}" type="presParOf" srcId="{BC35168E-8306-4126-9853-BB540C7F6734}" destId="{21581CA2-866D-48AF-9A0B-D2D1BBD0D70B}" srcOrd="0" destOrd="0" presId="urn:microsoft.com/office/officeart/2018/2/layout/IconVerticalSolidList"/>
    <dgm:cxn modelId="{AE8FFE74-A43C-486A-83DE-3F7D74D6504C}" type="presParOf" srcId="{BC35168E-8306-4126-9853-BB540C7F6734}" destId="{22B49759-F42A-4A32-980C-BD290D2D250E}" srcOrd="1" destOrd="0" presId="urn:microsoft.com/office/officeart/2018/2/layout/IconVerticalSolidList"/>
    <dgm:cxn modelId="{55554275-FFA0-40FE-BB00-2A2E6C44EC94}" type="presParOf" srcId="{BC35168E-8306-4126-9853-BB540C7F6734}" destId="{401D0892-F8D9-4758-887A-003C4CD495CA}" srcOrd="2" destOrd="0" presId="urn:microsoft.com/office/officeart/2018/2/layout/IconVerticalSolidList"/>
    <dgm:cxn modelId="{6A6E27E3-C899-4B31-A67D-B045CE0F80B2}" type="presParOf" srcId="{BC35168E-8306-4126-9853-BB540C7F6734}" destId="{D1249673-3802-4EBD-AC43-1F9C715243D1}" srcOrd="3" destOrd="0" presId="urn:microsoft.com/office/officeart/2018/2/layout/IconVerticalSolidList"/>
    <dgm:cxn modelId="{75CCC352-6879-4077-95BB-DFB3FD4F7D0F}" type="presParOf" srcId="{5BC0D76D-4C5A-4C20-9158-84B7646CF263}" destId="{08D474A8-7E5C-4917-9F39-9B9E6F349799}" srcOrd="7" destOrd="0" presId="urn:microsoft.com/office/officeart/2018/2/layout/IconVerticalSolidList"/>
    <dgm:cxn modelId="{BD298FA9-AAB5-4A74-BA52-0AC7DC075E2F}" type="presParOf" srcId="{5BC0D76D-4C5A-4C20-9158-84B7646CF263}" destId="{D5B82ADF-C3C5-41B0-A74F-D118149FAFF1}" srcOrd="8" destOrd="0" presId="urn:microsoft.com/office/officeart/2018/2/layout/IconVerticalSolidList"/>
    <dgm:cxn modelId="{6FCCB777-40AB-42BC-8B43-886AB8026334}" type="presParOf" srcId="{D5B82ADF-C3C5-41B0-A74F-D118149FAFF1}" destId="{961CFD5D-78F8-455A-A683-67C24B7DC285}" srcOrd="0" destOrd="0" presId="urn:microsoft.com/office/officeart/2018/2/layout/IconVerticalSolidList"/>
    <dgm:cxn modelId="{400B76BB-4D6B-4B15-955D-19CD9E84C6E1}" type="presParOf" srcId="{D5B82ADF-C3C5-41B0-A74F-D118149FAFF1}" destId="{1938ED28-F15C-4BFC-882C-D905048B5B08}" srcOrd="1" destOrd="0" presId="urn:microsoft.com/office/officeart/2018/2/layout/IconVerticalSolidList"/>
    <dgm:cxn modelId="{ACC194B4-CA90-4AC3-8AF8-5BFFE0E3CABE}" type="presParOf" srcId="{D5B82ADF-C3C5-41B0-A74F-D118149FAFF1}" destId="{B38E56B7-DFB5-4A4B-B698-C72ACCC95D88}" srcOrd="2" destOrd="0" presId="urn:microsoft.com/office/officeart/2018/2/layout/IconVerticalSolidList"/>
    <dgm:cxn modelId="{4C9786EE-EFBC-44B0-80BE-36DAFB71D354}" type="presParOf" srcId="{D5B82ADF-C3C5-41B0-A74F-D118149FAFF1}" destId="{76BD1855-DF16-4870-BD19-F065FC75B2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9E1BDD-4364-4655-B6E3-9C74E8A33E6F}"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6A57B47C-D901-4E77-9D39-6C7C7205EA16}">
      <dgm:prSet/>
      <dgm:spPr/>
      <dgm:t>
        <a:bodyPr/>
        <a:lstStyle/>
        <a:p>
          <a:r>
            <a:rPr lang="en-IN"/>
            <a:t>Why? The modern business environment is fast-paced and ever-changing.</a:t>
          </a:r>
          <a:endParaRPr lang="en-US"/>
        </a:p>
      </dgm:t>
    </dgm:pt>
    <dgm:pt modelId="{468F5FAF-C5B1-4379-9444-9205A1B02ADA}" type="parTrans" cxnId="{F2DF0253-D751-4D75-B3EA-BBF5CFFBA11A}">
      <dgm:prSet/>
      <dgm:spPr/>
      <dgm:t>
        <a:bodyPr/>
        <a:lstStyle/>
        <a:p>
          <a:endParaRPr lang="en-US"/>
        </a:p>
      </dgm:t>
    </dgm:pt>
    <dgm:pt modelId="{63FB207B-003D-4E84-AA08-16822816DC13}" type="sibTrans" cxnId="{F2DF0253-D751-4D75-B3EA-BBF5CFFBA11A}">
      <dgm:prSet/>
      <dgm:spPr/>
      <dgm:t>
        <a:bodyPr/>
        <a:lstStyle/>
        <a:p>
          <a:endParaRPr lang="en-US"/>
        </a:p>
      </dgm:t>
    </dgm:pt>
    <dgm:pt modelId="{43E8DF48-E714-43C9-A2FD-4BB6C99A03E5}">
      <dgm:prSet/>
      <dgm:spPr/>
      <dgm:t>
        <a:bodyPr/>
        <a:lstStyle/>
        <a:p>
          <a:r>
            <a:rPr lang="en-IN"/>
            <a:t>A well-designed agile process may “flatten” the cost of change curve by coupling incremental delivery with agile practices Thus team can accommodate changes late in the software project without dramatic cost and time impact.</a:t>
          </a:r>
          <a:endParaRPr lang="en-US"/>
        </a:p>
      </dgm:t>
    </dgm:pt>
    <dgm:pt modelId="{62CA0120-84DA-4DD7-A5BD-D2A87CE461F3}" type="parTrans" cxnId="{2F4F7DD9-8F3A-4537-9E34-327A3CB00C71}">
      <dgm:prSet/>
      <dgm:spPr/>
      <dgm:t>
        <a:bodyPr/>
        <a:lstStyle/>
        <a:p>
          <a:endParaRPr lang="en-US"/>
        </a:p>
      </dgm:t>
    </dgm:pt>
    <dgm:pt modelId="{4E38379E-03CB-4932-8679-7D24B11C2D0E}" type="sibTrans" cxnId="{2F4F7DD9-8F3A-4537-9E34-327A3CB00C71}">
      <dgm:prSet/>
      <dgm:spPr/>
      <dgm:t>
        <a:bodyPr/>
        <a:lstStyle/>
        <a:p>
          <a:endParaRPr lang="en-US"/>
        </a:p>
      </dgm:t>
    </dgm:pt>
    <dgm:pt modelId="{C332F969-D237-41B1-8513-A763979F00F8}" type="pres">
      <dgm:prSet presAssocID="{049E1BDD-4364-4655-B6E3-9C74E8A33E6F}" presName="hierChild1" presStyleCnt="0">
        <dgm:presLayoutVars>
          <dgm:chPref val="1"/>
          <dgm:dir/>
          <dgm:animOne val="branch"/>
          <dgm:animLvl val="lvl"/>
          <dgm:resizeHandles/>
        </dgm:presLayoutVars>
      </dgm:prSet>
      <dgm:spPr/>
    </dgm:pt>
    <dgm:pt modelId="{96699144-E768-4ABC-AE05-C10BBED55475}" type="pres">
      <dgm:prSet presAssocID="{6A57B47C-D901-4E77-9D39-6C7C7205EA16}" presName="hierRoot1" presStyleCnt="0"/>
      <dgm:spPr/>
    </dgm:pt>
    <dgm:pt modelId="{FE2D0D08-6A7C-4BB8-A44B-B4343A911965}" type="pres">
      <dgm:prSet presAssocID="{6A57B47C-D901-4E77-9D39-6C7C7205EA16}" presName="composite" presStyleCnt="0"/>
      <dgm:spPr/>
    </dgm:pt>
    <dgm:pt modelId="{52A8697F-BBF7-460B-858E-2FB101959FEE}" type="pres">
      <dgm:prSet presAssocID="{6A57B47C-D901-4E77-9D39-6C7C7205EA16}" presName="background" presStyleLbl="node0" presStyleIdx="0" presStyleCnt="2"/>
      <dgm:spPr/>
    </dgm:pt>
    <dgm:pt modelId="{E53D7A0E-3CC2-4D37-A2E4-D989D394FE43}" type="pres">
      <dgm:prSet presAssocID="{6A57B47C-D901-4E77-9D39-6C7C7205EA16}" presName="text" presStyleLbl="fgAcc0" presStyleIdx="0" presStyleCnt="2">
        <dgm:presLayoutVars>
          <dgm:chPref val="3"/>
        </dgm:presLayoutVars>
      </dgm:prSet>
      <dgm:spPr/>
    </dgm:pt>
    <dgm:pt modelId="{96D57DE1-EC88-413E-AAA6-2304F6B51789}" type="pres">
      <dgm:prSet presAssocID="{6A57B47C-D901-4E77-9D39-6C7C7205EA16}" presName="hierChild2" presStyleCnt="0"/>
      <dgm:spPr/>
    </dgm:pt>
    <dgm:pt modelId="{72098EE8-7C47-49D3-BC36-391AF0B6C45C}" type="pres">
      <dgm:prSet presAssocID="{43E8DF48-E714-43C9-A2FD-4BB6C99A03E5}" presName="hierRoot1" presStyleCnt="0"/>
      <dgm:spPr/>
    </dgm:pt>
    <dgm:pt modelId="{936C1520-AEFD-4A4B-BC12-DEB63F70B6F7}" type="pres">
      <dgm:prSet presAssocID="{43E8DF48-E714-43C9-A2FD-4BB6C99A03E5}" presName="composite" presStyleCnt="0"/>
      <dgm:spPr/>
    </dgm:pt>
    <dgm:pt modelId="{F9E047FB-DEF1-446F-B0FB-86EB6889AA18}" type="pres">
      <dgm:prSet presAssocID="{43E8DF48-E714-43C9-A2FD-4BB6C99A03E5}" presName="background" presStyleLbl="node0" presStyleIdx="1" presStyleCnt="2"/>
      <dgm:spPr/>
    </dgm:pt>
    <dgm:pt modelId="{88258C5A-1D47-4BCA-BB83-5C22C97C5DC5}" type="pres">
      <dgm:prSet presAssocID="{43E8DF48-E714-43C9-A2FD-4BB6C99A03E5}" presName="text" presStyleLbl="fgAcc0" presStyleIdx="1" presStyleCnt="2">
        <dgm:presLayoutVars>
          <dgm:chPref val="3"/>
        </dgm:presLayoutVars>
      </dgm:prSet>
      <dgm:spPr/>
    </dgm:pt>
    <dgm:pt modelId="{B3D92826-346C-47D5-9BD8-A7B54C02BC97}" type="pres">
      <dgm:prSet presAssocID="{43E8DF48-E714-43C9-A2FD-4BB6C99A03E5}" presName="hierChild2" presStyleCnt="0"/>
      <dgm:spPr/>
    </dgm:pt>
  </dgm:ptLst>
  <dgm:cxnLst>
    <dgm:cxn modelId="{94351B30-69F8-4299-AA24-DDCDDFEF62B0}" type="presOf" srcId="{43E8DF48-E714-43C9-A2FD-4BB6C99A03E5}" destId="{88258C5A-1D47-4BCA-BB83-5C22C97C5DC5}" srcOrd="0" destOrd="0" presId="urn:microsoft.com/office/officeart/2005/8/layout/hierarchy1"/>
    <dgm:cxn modelId="{D6DEFA68-285F-4251-BBC5-4B1FBF34DB60}" type="presOf" srcId="{6A57B47C-D901-4E77-9D39-6C7C7205EA16}" destId="{E53D7A0E-3CC2-4D37-A2E4-D989D394FE43}" srcOrd="0" destOrd="0" presId="urn:microsoft.com/office/officeart/2005/8/layout/hierarchy1"/>
    <dgm:cxn modelId="{F2DF0253-D751-4D75-B3EA-BBF5CFFBA11A}" srcId="{049E1BDD-4364-4655-B6E3-9C74E8A33E6F}" destId="{6A57B47C-D901-4E77-9D39-6C7C7205EA16}" srcOrd="0" destOrd="0" parTransId="{468F5FAF-C5B1-4379-9444-9205A1B02ADA}" sibTransId="{63FB207B-003D-4E84-AA08-16822816DC13}"/>
    <dgm:cxn modelId="{8CC506A2-C162-476C-BD96-DC53C33C34BD}" type="presOf" srcId="{049E1BDD-4364-4655-B6E3-9C74E8A33E6F}" destId="{C332F969-D237-41B1-8513-A763979F00F8}" srcOrd="0" destOrd="0" presId="urn:microsoft.com/office/officeart/2005/8/layout/hierarchy1"/>
    <dgm:cxn modelId="{2F4F7DD9-8F3A-4537-9E34-327A3CB00C71}" srcId="{049E1BDD-4364-4655-B6E3-9C74E8A33E6F}" destId="{43E8DF48-E714-43C9-A2FD-4BB6C99A03E5}" srcOrd="1" destOrd="0" parTransId="{62CA0120-84DA-4DD7-A5BD-D2A87CE461F3}" sibTransId="{4E38379E-03CB-4932-8679-7D24B11C2D0E}"/>
    <dgm:cxn modelId="{BD7D25BD-90F0-45CC-8168-20EBAA03E355}" type="presParOf" srcId="{C332F969-D237-41B1-8513-A763979F00F8}" destId="{96699144-E768-4ABC-AE05-C10BBED55475}" srcOrd="0" destOrd="0" presId="urn:microsoft.com/office/officeart/2005/8/layout/hierarchy1"/>
    <dgm:cxn modelId="{19D4E4DD-2118-46B7-A68E-AB350FCDB628}" type="presParOf" srcId="{96699144-E768-4ABC-AE05-C10BBED55475}" destId="{FE2D0D08-6A7C-4BB8-A44B-B4343A911965}" srcOrd="0" destOrd="0" presId="urn:microsoft.com/office/officeart/2005/8/layout/hierarchy1"/>
    <dgm:cxn modelId="{A658A421-2322-4BF3-9D7A-F7F78F47F339}" type="presParOf" srcId="{FE2D0D08-6A7C-4BB8-A44B-B4343A911965}" destId="{52A8697F-BBF7-460B-858E-2FB101959FEE}" srcOrd="0" destOrd="0" presId="urn:microsoft.com/office/officeart/2005/8/layout/hierarchy1"/>
    <dgm:cxn modelId="{DD7973A0-D728-4B46-852F-245E0AF1E6A5}" type="presParOf" srcId="{FE2D0D08-6A7C-4BB8-A44B-B4343A911965}" destId="{E53D7A0E-3CC2-4D37-A2E4-D989D394FE43}" srcOrd="1" destOrd="0" presId="urn:microsoft.com/office/officeart/2005/8/layout/hierarchy1"/>
    <dgm:cxn modelId="{3842356C-EA9D-46B3-AD0D-40673CA8CD21}" type="presParOf" srcId="{96699144-E768-4ABC-AE05-C10BBED55475}" destId="{96D57DE1-EC88-413E-AAA6-2304F6B51789}" srcOrd="1" destOrd="0" presId="urn:microsoft.com/office/officeart/2005/8/layout/hierarchy1"/>
    <dgm:cxn modelId="{DF45F285-3ADE-438C-8CF8-A1285EC3A0F8}" type="presParOf" srcId="{C332F969-D237-41B1-8513-A763979F00F8}" destId="{72098EE8-7C47-49D3-BC36-391AF0B6C45C}" srcOrd="1" destOrd="0" presId="urn:microsoft.com/office/officeart/2005/8/layout/hierarchy1"/>
    <dgm:cxn modelId="{D5B660A7-BF97-4656-AFE6-8E9E27DAE9AC}" type="presParOf" srcId="{72098EE8-7C47-49D3-BC36-391AF0B6C45C}" destId="{936C1520-AEFD-4A4B-BC12-DEB63F70B6F7}" srcOrd="0" destOrd="0" presId="urn:microsoft.com/office/officeart/2005/8/layout/hierarchy1"/>
    <dgm:cxn modelId="{507EF67C-3EDC-419F-A53F-AF7F3A3042F5}" type="presParOf" srcId="{936C1520-AEFD-4A4B-BC12-DEB63F70B6F7}" destId="{F9E047FB-DEF1-446F-B0FB-86EB6889AA18}" srcOrd="0" destOrd="0" presId="urn:microsoft.com/office/officeart/2005/8/layout/hierarchy1"/>
    <dgm:cxn modelId="{DB7A2902-9F2F-4444-AAED-A4E0622D6050}" type="presParOf" srcId="{936C1520-AEFD-4A4B-BC12-DEB63F70B6F7}" destId="{88258C5A-1D47-4BCA-BB83-5C22C97C5DC5}" srcOrd="1" destOrd="0" presId="urn:microsoft.com/office/officeart/2005/8/layout/hierarchy1"/>
    <dgm:cxn modelId="{CD227437-51FB-432F-99B2-11465FD74D20}" type="presParOf" srcId="{72098EE8-7C47-49D3-BC36-391AF0B6C45C}" destId="{B3D92826-346C-47D5-9BD8-A7B54C02BC9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886E68-D9E7-45D3-9AD0-684F5EC9ED1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6B34442-AE22-473E-9741-BC40806CB624}">
      <dgm:prSet/>
      <dgm:spPr/>
      <dgm:t>
        <a:bodyPr/>
        <a:lstStyle/>
        <a:p>
          <a:pPr>
            <a:lnSpc>
              <a:spcPct val="100000"/>
            </a:lnSpc>
            <a:defRPr cap="all"/>
          </a:pPr>
          <a:r>
            <a:rPr lang="en-IN"/>
            <a:t>The most widely used agile process, originally proposed by Kent Beck in2004. It uses an object-oriented approach. !</a:t>
          </a:r>
          <a:endParaRPr lang="en-US"/>
        </a:p>
      </dgm:t>
    </dgm:pt>
    <dgm:pt modelId="{41088B71-C4BD-4E3B-B1B4-5DEE265F56A4}" type="parTrans" cxnId="{176A1237-5186-49E5-9F2C-FF3AC920DEC2}">
      <dgm:prSet/>
      <dgm:spPr/>
      <dgm:t>
        <a:bodyPr/>
        <a:lstStyle/>
        <a:p>
          <a:endParaRPr lang="en-US"/>
        </a:p>
      </dgm:t>
    </dgm:pt>
    <dgm:pt modelId="{0BCFF249-DDD9-49A1-ACD8-88132E6E9B86}" type="sibTrans" cxnId="{176A1237-5186-49E5-9F2C-FF3AC920DEC2}">
      <dgm:prSet/>
      <dgm:spPr/>
      <dgm:t>
        <a:bodyPr/>
        <a:lstStyle/>
        <a:p>
          <a:pPr>
            <a:lnSpc>
              <a:spcPct val="100000"/>
            </a:lnSpc>
          </a:pPr>
          <a:endParaRPr lang="en-US"/>
        </a:p>
      </dgm:t>
    </dgm:pt>
    <dgm:pt modelId="{979EE09A-420B-4032-B9E9-24925CBFDFA4}">
      <dgm:prSet/>
      <dgm:spPr/>
      <dgm:t>
        <a:bodyPr/>
        <a:lstStyle/>
        <a:p>
          <a:pPr>
            <a:lnSpc>
              <a:spcPct val="100000"/>
            </a:lnSpc>
            <a:defRPr cap="all"/>
          </a:pPr>
          <a:r>
            <a:rPr lang="en-IN"/>
            <a:t>XP Planning</a:t>
          </a:r>
          <a:endParaRPr lang="en-US"/>
        </a:p>
      </dgm:t>
    </dgm:pt>
    <dgm:pt modelId="{6EAA0745-95D8-4B30-8860-751DF2EBA6A2}" type="parTrans" cxnId="{B9B95E7C-F8B2-4874-A0DF-E18F0A101E04}">
      <dgm:prSet/>
      <dgm:spPr/>
      <dgm:t>
        <a:bodyPr/>
        <a:lstStyle/>
        <a:p>
          <a:endParaRPr lang="en-US"/>
        </a:p>
      </dgm:t>
    </dgm:pt>
    <dgm:pt modelId="{1B15E6F9-131B-4173-ACDD-DD054213E026}" type="sibTrans" cxnId="{B9B95E7C-F8B2-4874-A0DF-E18F0A101E04}">
      <dgm:prSet/>
      <dgm:spPr/>
      <dgm:t>
        <a:bodyPr/>
        <a:lstStyle/>
        <a:p>
          <a:pPr>
            <a:lnSpc>
              <a:spcPct val="100000"/>
            </a:lnSpc>
          </a:pPr>
          <a:endParaRPr lang="en-US"/>
        </a:p>
      </dgm:t>
    </dgm:pt>
    <dgm:pt modelId="{BF9C6F3A-6407-4812-8306-410677E777C3}">
      <dgm:prSet/>
      <dgm:spPr/>
      <dgm:t>
        <a:bodyPr/>
        <a:lstStyle/>
        <a:p>
          <a:pPr>
            <a:lnSpc>
              <a:spcPct val="100000"/>
            </a:lnSpc>
            <a:defRPr cap="all"/>
          </a:pPr>
          <a:r>
            <a:rPr lang="en-IN"/>
            <a:t>Begins with the listening, leads to creation of “user stories” that describes required output, features, and functionality. Customer assigns a value(i.e., a</a:t>
          </a:r>
          <a:endParaRPr lang="en-US"/>
        </a:p>
      </dgm:t>
    </dgm:pt>
    <dgm:pt modelId="{86A34507-BC83-4134-8B44-0247AD187134}" type="parTrans" cxnId="{41D1F50E-A5C0-4A02-B05B-CBC0715BB1F3}">
      <dgm:prSet/>
      <dgm:spPr/>
      <dgm:t>
        <a:bodyPr/>
        <a:lstStyle/>
        <a:p>
          <a:endParaRPr lang="en-US"/>
        </a:p>
      </dgm:t>
    </dgm:pt>
    <dgm:pt modelId="{2FA31D23-C0C3-4A63-9850-7BFCF962EC8F}" type="sibTrans" cxnId="{41D1F50E-A5C0-4A02-B05B-CBC0715BB1F3}">
      <dgm:prSet/>
      <dgm:spPr/>
      <dgm:t>
        <a:bodyPr/>
        <a:lstStyle/>
        <a:p>
          <a:pPr>
            <a:lnSpc>
              <a:spcPct val="100000"/>
            </a:lnSpc>
          </a:pPr>
          <a:endParaRPr lang="en-US"/>
        </a:p>
      </dgm:t>
    </dgm:pt>
    <dgm:pt modelId="{F543A3FB-15FA-4CF0-8FD0-8EAFEDDD3E6A}">
      <dgm:prSet/>
      <dgm:spPr/>
      <dgm:t>
        <a:bodyPr/>
        <a:lstStyle/>
        <a:p>
          <a:pPr>
            <a:lnSpc>
              <a:spcPct val="100000"/>
            </a:lnSpc>
            <a:defRPr cap="all"/>
          </a:pPr>
          <a:r>
            <a:rPr lang="en-IN"/>
            <a:t>priority) to each story. </a:t>
          </a:r>
          <a:endParaRPr lang="en-US"/>
        </a:p>
      </dgm:t>
    </dgm:pt>
    <dgm:pt modelId="{5FD56580-B806-403D-8A68-6DC9B44B06FE}" type="parTrans" cxnId="{8C39C52B-EC28-4FF9-9E89-05A6551F7644}">
      <dgm:prSet/>
      <dgm:spPr/>
      <dgm:t>
        <a:bodyPr/>
        <a:lstStyle/>
        <a:p>
          <a:endParaRPr lang="en-US"/>
        </a:p>
      </dgm:t>
    </dgm:pt>
    <dgm:pt modelId="{37ACACFA-A56D-4C49-88AC-5193E0F70FF2}" type="sibTrans" cxnId="{8C39C52B-EC28-4FF9-9E89-05A6551F7644}">
      <dgm:prSet/>
      <dgm:spPr/>
      <dgm:t>
        <a:bodyPr/>
        <a:lstStyle/>
        <a:p>
          <a:pPr>
            <a:lnSpc>
              <a:spcPct val="100000"/>
            </a:lnSpc>
          </a:pPr>
          <a:endParaRPr lang="en-US"/>
        </a:p>
      </dgm:t>
    </dgm:pt>
    <dgm:pt modelId="{A9543298-95C9-40C3-9270-4635C9597EE5}">
      <dgm:prSet/>
      <dgm:spPr/>
      <dgm:t>
        <a:bodyPr/>
        <a:lstStyle/>
        <a:p>
          <a:pPr>
            <a:lnSpc>
              <a:spcPct val="100000"/>
            </a:lnSpc>
            <a:defRPr cap="all"/>
          </a:pPr>
          <a:r>
            <a:rPr lang="en-IN"/>
            <a:t>Agile team assesses each story and assigns a cost (development weeks. If more than 3 weeks, customer asked to split into smaller stories)</a:t>
          </a:r>
          <a:endParaRPr lang="en-US"/>
        </a:p>
      </dgm:t>
    </dgm:pt>
    <dgm:pt modelId="{4D38B8F2-253E-4A9F-939C-C376A4298F65}" type="parTrans" cxnId="{51A06058-03EE-498B-8CC5-C248F56369FA}">
      <dgm:prSet/>
      <dgm:spPr/>
      <dgm:t>
        <a:bodyPr/>
        <a:lstStyle/>
        <a:p>
          <a:endParaRPr lang="en-US"/>
        </a:p>
      </dgm:t>
    </dgm:pt>
    <dgm:pt modelId="{36917166-1502-43C4-BF56-9CA12254C2DB}" type="sibTrans" cxnId="{51A06058-03EE-498B-8CC5-C248F56369FA}">
      <dgm:prSet/>
      <dgm:spPr/>
      <dgm:t>
        <a:bodyPr/>
        <a:lstStyle/>
        <a:p>
          <a:pPr>
            <a:lnSpc>
              <a:spcPct val="100000"/>
            </a:lnSpc>
          </a:pPr>
          <a:endParaRPr lang="en-US"/>
        </a:p>
      </dgm:t>
    </dgm:pt>
    <dgm:pt modelId="{30BB189B-F0B6-4944-87BC-53B95AE65273}">
      <dgm:prSet/>
      <dgm:spPr/>
      <dgm:t>
        <a:bodyPr/>
        <a:lstStyle/>
        <a:p>
          <a:pPr>
            <a:lnSpc>
              <a:spcPct val="100000"/>
            </a:lnSpc>
            <a:defRPr cap="all"/>
          </a:pPr>
          <a:r>
            <a:rPr lang="en-IN"/>
            <a:t>Working together, stories are grouped for a deliverable increment next release. </a:t>
          </a:r>
          <a:endParaRPr lang="en-US"/>
        </a:p>
      </dgm:t>
    </dgm:pt>
    <dgm:pt modelId="{D62369F8-7F55-4328-B377-219476A7274F}" type="parTrans" cxnId="{BCEA01ED-4F26-4AB2-AA1C-58C852C9263E}">
      <dgm:prSet/>
      <dgm:spPr/>
      <dgm:t>
        <a:bodyPr/>
        <a:lstStyle/>
        <a:p>
          <a:endParaRPr lang="en-US"/>
        </a:p>
      </dgm:t>
    </dgm:pt>
    <dgm:pt modelId="{05164E9E-B3B4-4154-9A61-436BDD8E9490}" type="sibTrans" cxnId="{BCEA01ED-4F26-4AB2-AA1C-58C852C9263E}">
      <dgm:prSet/>
      <dgm:spPr/>
      <dgm:t>
        <a:bodyPr/>
        <a:lstStyle/>
        <a:p>
          <a:endParaRPr lang="en-US"/>
        </a:p>
      </dgm:t>
    </dgm:pt>
    <dgm:pt modelId="{80285DBF-78AA-4734-B3AD-FC8F047F4B29}" type="pres">
      <dgm:prSet presAssocID="{B6886E68-D9E7-45D3-9AD0-684F5EC9ED1B}" presName="root" presStyleCnt="0">
        <dgm:presLayoutVars>
          <dgm:dir/>
          <dgm:resizeHandles val="exact"/>
        </dgm:presLayoutVars>
      </dgm:prSet>
      <dgm:spPr/>
    </dgm:pt>
    <dgm:pt modelId="{6EEDA725-C255-4C16-A8CC-3C5BB3447458}" type="pres">
      <dgm:prSet presAssocID="{86B34442-AE22-473E-9741-BC40806CB624}" presName="compNode" presStyleCnt="0"/>
      <dgm:spPr/>
    </dgm:pt>
    <dgm:pt modelId="{32A2785E-6D84-4DB9-899A-FE6624A70524}" type="pres">
      <dgm:prSet presAssocID="{86B34442-AE22-473E-9741-BC40806CB624}" presName="iconBgRect" presStyleLbl="bgShp" presStyleIdx="0" presStyleCnt="6"/>
      <dgm:spPr/>
    </dgm:pt>
    <dgm:pt modelId="{5D6A9A36-ED8F-4059-939A-C37422D07653}" type="pres">
      <dgm:prSet presAssocID="{86B34442-AE22-473E-9741-BC40806CB62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B572BBD3-A0CD-4F9E-A281-0C9AFC5FF9EF}" type="pres">
      <dgm:prSet presAssocID="{86B34442-AE22-473E-9741-BC40806CB624}" presName="spaceRect" presStyleCnt="0"/>
      <dgm:spPr/>
    </dgm:pt>
    <dgm:pt modelId="{00AE56EE-A1E5-458B-BAC1-FF100C635E9A}" type="pres">
      <dgm:prSet presAssocID="{86B34442-AE22-473E-9741-BC40806CB624}" presName="textRect" presStyleLbl="revTx" presStyleIdx="0" presStyleCnt="6">
        <dgm:presLayoutVars>
          <dgm:chMax val="1"/>
          <dgm:chPref val="1"/>
        </dgm:presLayoutVars>
      </dgm:prSet>
      <dgm:spPr/>
    </dgm:pt>
    <dgm:pt modelId="{91CA55ED-A692-4CCD-8612-4E6814F4D943}" type="pres">
      <dgm:prSet presAssocID="{0BCFF249-DDD9-49A1-ACD8-88132E6E9B86}" presName="sibTrans" presStyleCnt="0"/>
      <dgm:spPr/>
    </dgm:pt>
    <dgm:pt modelId="{CA873F8C-9A50-47AF-8BDE-AA3350E8F234}" type="pres">
      <dgm:prSet presAssocID="{979EE09A-420B-4032-B9E9-24925CBFDFA4}" presName="compNode" presStyleCnt="0"/>
      <dgm:spPr/>
    </dgm:pt>
    <dgm:pt modelId="{AF7E36AF-A4E0-4130-9578-B23A369FB3E5}" type="pres">
      <dgm:prSet presAssocID="{979EE09A-420B-4032-B9E9-24925CBFDFA4}" presName="iconBgRect" presStyleLbl="bgShp" presStyleIdx="1" presStyleCnt="6"/>
      <dgm:spPr/>
    </dgm:pt>
    <dgm:pt modelId="{4290DB5F-4BA9-4A66-8254-71E06B5A752E}" type="pres">
      <dgm:prSet presAssocID="{979EE09A-420B-4032-B9E9-24925CBFDFA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6B1A49E-05B0-4442-801F-A508191E4598}" type="pres">
      <dgm:prSet presAssocID="{979EE09A-420B-4032-B9E9-24925CBFDFA4}" presName="spaceRect" presStyleCnt="0"/>
      <dgm:spPr/>
    </dgm:pt>
    <dgm:pt modelId="{0A85484D-ED25-4F90-B29B-F8A531A81AE5}" type="pres">
      <dgm:prSet presAssocID="{979EE09A-420B-4032-B9E9-24925CBFDFA4}" presName="textRect" presStyleLbl="revTx" presStyleIdx="1" presStyleCnt="6">
        <dgm:presLayoutVars>
          <dgm:chMax val="1"/>
          <dgm:chPref val="1"/>
        </dgm:presLayoutVars>
      </dgm:prSet>
      <dgm:spPr/>
    </dgm:pt>
    <dgm:pt modelId="{2A9B7BD0-E130-4CB7-A87B-7C3CCC4DA8A8}" type="pres">
      <dgm:prSet presAssocID="{1B15E6F9-131B-4173-ACDD-DD054213E026}" presName="sibTrans" presStyleCnt="0"/>
      <dgm:spPr/>
    </dgm:pt>
    <dgm:pt modelId="{DAD6C700-E2DF-42D8-8CCD-526AB8DA477A}" type="pres">
      <dgm:prSet presAssocID="{BF9C6F3A-6407-4812-8306-410677E777C3}" presName="compNode" presStyleCnt="0"/>
      <dgm:spPr/>
    </dgm:pt>
    <dgm:pt modelId="{F4B17FCD-BCD6-4A2E-9438-A7911D3AC828}" type="pres">
      <dgm:prSet presAssocID="{BF9C6F3A-6407-4812-8306-410677E777C3}" presName="iconBgRect" presStyleLbl="bgShp" presStyleIdx="2" presStyleCnt="6"/>
      <dgm:spPr/>
    </dgm:pt>
    <dgm:pt modelId="{506B2992-50CE-4CD3-BAAC-548C72C3F7AE}" type="pres">
      <dgm:prSet presAssocID="{BF9C6F3A-6407-4812-8306-410677E777C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phones"/>
        </a:ext>
      </dgm:extLst>
    </dgm:pt>
    <dgm:pt modelId="{E1CE7C8A-63FF-413F-9A89-4A632D7F9F4D}" type="pres">
      <dgm:prSet presAssocID="{BF9C6F3A-6407-4812-8306-410677E777C3}" presName="spaceRect" presStyleCnt="0"/>
      <dgm:spPr/>
    </dgm:pt>
    <dgm:pt modelId="{87655DB4-7C60-4089-96C6-75593BDFE8AA}" type="pres">
      <dgm:prSet presAssocID="{BF9C6F3A-6407-4812-8306-410677E777C3}" presName="textRect" presStyleLbl="revTx" presStyleIdx="2" presStyleCnt="6">
        <dgm:presLayoutVars>
          <dgm:chMax val="1"/>
          <dgm:chPref val="1"/>
        </dgm:presLayoutVars>
      </dgm:prSet>
      <dgm:spPr/>
    </dgm:pt>
    <dgm:pt modelId="{117F3253-F90B-43CC-925E-A6E49BE95977}" type="pres">
      <dgm:prSet presAssocID="{2FA31D23-C0C3-4A63-9850-7BFCF962EC8F}" presName="sibTrans" presStyleCnt="0"/>
      <dgm:spPr/>
    </dgm:pt>
    <dgm:pt modelId="{11DEF804-4C6F-439E-A9F7-BFA527629EFA}" type="pres">
      <dgm:prSet presAssocID="{F543A3FB-15FA-4CF0-8FD0-8EAFEDDD3E6A}" presName="compNode" presStyleCnt="0"/>
      <dgm:spPr/>
    </dgm:pt>
    <dgm:pt modelId="{D20D7D93-8E5D-41A9-BC14-DF084627B795}" type="pres">
      <dgm:prSet presAssocID="{F543A3FB-15FA-4CF0-8FD0-8EAFEDDD3E6A}" presName="iconBgRect" presStyleLbl="bgShp" presStyleIdx="3" presStyleCnt="6"/>
      <dgm:spPr/>
    </dgm:pt>
    <dgm:pt modelId="{46EDFFDF-02C7-4B62-8202-EE9217648307}" type="pres">
      <dgm:prSet presAssocID="{F543A3FB-15FA-4CF0-8FD0-8EAFEDDD3E6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7CBEA3CF-F349-4990-A9EF-95064F86ABAB}" type="pres">
      <dgm:prSet presAssocID="{F543A3FB-15FA-4CF0-8FD0-8EAFEDDD3E6A}" presName="spaceRect" presStyleCnt="0"/>
      <dgm:spPr/>
    </dgm:pt>
    <dgm:pt modelId="{B96AA82A-CEFD-4DC4-BCDF-B14EBFC99517}" type="pres">
      <dgm:prSet presAssocID="{F543A3FB-15FA-4CF0-8FD0-8EAFEDDD3E6A}" presName="textRect" presStyleLbl="revTx" presStyleIdx="3" presStyleCnt="6">
        <dgm:presLayoutVars>
          <dgm:chMax val="1"/>
          <dgm:chPref val="1"/>
        </dgm:presLayoutVars>
      </dgm:prSet>
      <dgm:spPr/>
    </dgm:pt>
    <dgm:pt modelId="{DD38F282-7578-40DF-A343-71C0FCDD23F4}" type="pres">
      <dgm:prSet presAssocID="{37ACACFA-A56D-4C49-88AC-5193E0F70FF2}" presName="sibTrans" presStyleCnt="0"/>
      <dgm:spPr/>
    </dgm:pt>
    <dgm:pt modelId="{E702F760-1E47-4990-B583-F5429C8FBC0A}" type="pres">
      <dgm:prSet presAssocID="{A9543298-95C9-40C3-9270-4635C9597EE5}" presName="compNode" presStyleCnt="0"/>
      <dgm:spPr/>
    </dgm:pt>
    <dgm:pt modelId="{869A66AA-61ED-4BDB-ADD2-A014F043EC58}" type="pres">
      <dgm:prSet presAssocID="{A9543298-95C9-40C3-9270-4635C9597EE5}" presName="iconBgRect" presStyleLbl="bgShp" presStyleIdx="4" presStyleCnt="6"/>
      <dgm:spPr/>
    </dgm:pt>
    <dgm:pt modelId="{A88EB0A7-0190-4642-8CC3-482709DDABEC}" type="pres">
      <dgm:prSet presAssocID="{A9543298-95C9-40C3-9270-4635C9597EE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C7DF3FF0-06AC-4459-B8EC-F5662EEA0BD1}" type="pres">
      <dgm:prSet presAssocID="{A9543298-95C9-40C3-9270-4635C9597EE5}" presName="spaceRect" presStyleCnt="0"/>
      <dgm:spPr/>
    </dgm:pt>
    <dgm:pt modelId="{3379A05F-E156-41E3-8F3E-04A8D726012A}" type="pres">
      <dgm:prSet presAssocID="{A9543298-95C9-40C3-9270-4635C9597EE5}" presName="textRect" presStyleLbl="revTx" presStyleIdx="4" presStyleCnt="6">
        <dgm:presLayoutVars>
          <dgm:chMax val="1"/>
          <dgm:chPref val="1"/>
        </dgm:presLayoutVars>
      </dgm:prSet>
      <dgm:spPr/>
    </dgm:pt>
    <dgm:pt modelId="{E946FE84-67E7-40A4-B13C-5D15A58E26D0}" type="pres">
      <dgm:prSet presAssocID="{36917166-1502-43C4-BF56-9CA12254C2DB}" presName="sibTrans" presStyleCnt="0"/>
      <dgm:spPr/>
    </dgm:pt>
    <dgm:pt modelId="{DE88341C-0603-4C0E-B9D3-34D621AA4672}" type="pres">
      <dgm:prSet presAssocID="{30BB189B-F0B6-4944-87BC-53B95AE65273}" presName="compNode" presStyleCnt="0"/>
      <dgm:spPr/>
    </dgm:pt>
    <dgm:pt modelId="{A96BAA73-B878-4BE1-BF8C-088FAE370105}" type="pres">
      <dgm:prSet presAssocID="{30BB189B-F0B6-4944-87BC-53B95AE65273}" presName="iconBgRect" presStyleLbl="bgShp" presStyleIdx="5" presStyleCnt="6"/>
      <dgm:spPr/>
    </dgm:pt>
    <dgm:pt modelId="{14676D70-CB76-4664-A561-2BF8DBAA5481}" type="pres">
      <dgm:prSet presAssocID="{30BB189B-F0B6-4944-87BC-53B95AE6527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
        </a:ext>
      </dgm:extLst>
    </dgm:pt>
    <dgm:pt modelId="{6BE30B18-1F2E-489E-A3A2-BD03E3BED27C}" type="pres">
      <dgm:prSet presAssocID="{30BB189B-F0B6-4944-87BC-53B95AE65273}" presName="spaceRect" presStyleCnt="0"/>
      <dgm:spPr/>
    </dgm:pt>
    <dgm:pt modelId="{7089B40F-12F4-4027-B470-3A2CAFD1EC3C}" type="pres">
      <dgm:prSet presAssocID="{30BB189B-F0B6-4944-87BC-53B95AE65273}" presName="textRect" presStyleLbl="revTx" presStyleIdx="5" presStyleCnt="6">
        <dgm:presLayoutVars>
          <dgm:chMax val="1"/>
          <dgm:chPref val="1"/>
        </dgm:presLayoutVars>
      </dgm:prSet>
      <dgm:spPr/>
    </dgm:pt>
  </dgm:ptLst>
  <dgm:cxnLst>
    <dgm:cxn modelId="{41D1F50E-A5C0-4A02-B05B-CBC0715BB1F3}" srcId="{B6886E68-D9E7-45D3-9AD0-684F5EC9ED1B}" destId="{BF9C6F3A-6407-4812-8306-410677E777C3}" srcOrd="2" destOrd="0" parTransId="{86A34507-BC83-4134-8B44-0247AD187134}" sibTransId="{2FA31D23-C0C3-4A63-9850-7BFCF962EC8F}"/>
    <dgm:cxn modelId="{DC691215-D1D1-45A6-97A9-8C8AA0CD7BD6}" type="presOf" srcId="{A9543298-95C9-40C3-9270-4635C9597EE5}" destId="{3379A05F-E156-41E3-8F3E-04A8D726012A}" srcOrd="0" destOrd="0" presId="urn:microsoft.com/office/officeart/2018/5/layout/IconCircleLabelList"/>
    <dgm:cxn modelId="{F4AACA1A-ECBA-4D83-AA3F-A5CD6222521F}" type="presOf" srcId="{30BB189B-F0B6-4944-87BC-53B95AE65273}" destId="{7089B40F-12F4-4027-B470-3A2CAFD1EC3C}" srcOrd="0" destOrd="0" presId="urn:microsoft.com/office/officeart/2018/5/layout/IconCircleLabelList"/>
    <dgm:cxn modelId="{4ED90F25-6A0D-46FB-A178-1C0E20C75CF1}" type="presOf" srcId="{979EE09A-420B-4032-B9E9-24925CBFDFA4}" destId="{0A85484D-ED25-4F90-B29B-F8A531A81AE5}" srcOrd="0" destOrd="0" presId="urn:microsoft.com/office/officeart/2018/5/layout/IconCircleLabelList"/>
    <dgm:cxn modelId="{8C39C52B-EC28-4FF9-9E89-05A6551F7644}" srcId="{B6886E68-D9E7-45D3-9AD0-684F5EC9ED1B}" destId="{F543A3FB-15FA-4CF0-8FD0-8EAFEDDD3E6A}" srcOrd="3" destOrd="0" parTransId="{5FD56580-B806-403D-8A68-6DC9B44B06FE}" sibTransId="{37ACACFA-A56D-4C49-88AC-5193E0F70FF2}"/>
    <dgm:cxn modelId="{6B5F2836-65F1-4912-AD5F-A1775520E60F}" type="presOf" srcId="{B6886E68-D9E7-45D3-9AD0-684F5EC9ED1B}" destId="{80285DBF-78AA-4734-B3AD-FC8F047F4B29}" srcOrd="0" destOrd="0" presId="urn:microsoft.com/office/officeart/2018/5/layout/IconCircleLabelList"/>
    <dgm:cxn modelId="{176A1237-5186-49E5-9F2C-FF3AC920DEC2}" srcId="{B6886E68-D9E7-45D3-9AD0-684F5EC9ED1B}" destId="{86B34442-AE22-473E-9741-BC40806CB624}" srcOrd="0" destOrd="0" parTransId="{41088B71-C4BD-4E3B-B1B4-5DEE265F56A4}" sibTransId="{0BCFF249-DDD9-49A1-ACD8-88132E6E9B86}"/>
    <dgm:cxn modelId="{278EE572-3BA5-46BC-9257-8A0F77C1793A}" type="presOf" srcId="{BF9C6F3A-6407-4812-8306-410677E777C3}" destId="{87655DB4-7C60-4089-96C6-75593BDFE8AA}" srcOrd="0" destOrd="0" presId="urn:microsoft.com/office/officeart/2018/5/layout/IconCircleLabelList"/>
    <dgm:cxn modelId="{51A06058-03EE-498B-8CC5-C248F56369FA}" srcId="{B6886E68-D9E7-45D3-9AD0-684F5EC9ED1B}" destId="{A9543298-95C9-40C3-9270-4635C9597EE5}" srcOrd="4" destOrd="0" parTransId="{4D38B8F2-253E-4A9F-939C-C376A4298F65}" sibTransId="{36917166-1502-43C4-BF56-9CA12254C2DB}"/>
    <dgm:cxn modelId="{B9B95E7C-F8B2-4874-A0DF-E18F0A101E04}" srcId="{B6886E68-D9E7-45D3-9AD0-684F5EC9ED1B}" destId="{979EE09A-420B-4032-B9E9-24925CBFDFA4}" srcOrd="1" destOrd="0" parTransId="{6EAA0745-95D8-4B30-8860-751DF2EBA6A2}" sibTransId="{1B15E6F9-131B-4173-ACDD-DD054213E026}"/>
    <dgm:cxn modelId="{A4711F91-EC8C-48BA-979C-B4B1AD325B80}" type="presOf" srcId="{F543A3FB-15FA-4CF0-8FD0-8EAFEDDD3E6A}" destId="{B96AA82A-CEFD-4DC4-BCDF-B14EBFC99517}" srcOrd="0" destOrd="0" presId="urn:microsoft.com/office/officeart/2018/5/layout/IconCircleLabelList"/>
    <dgm:cxn modelId="{79110693-D979-498B-A8C2-D20422444EF6}" type="presOf" srcId="{86B34442-AE22-473E-9741-BC40806CB624}" destId="{00AE56EE-A1E5-458B-BAC1-FF100C635E9A}" srcOrd="0" destOrd="0" presId="urn:microsoft.com/office/officeart/2018/5/layout/IconCircleLabelList"/>
    <dgm:cxn modelId="{BCEA01ED-4F26-4AB2-AA1C-58C852C9263E}" srcId="{B6886E68-D9E7-45D3-9AD0-684F5EC9ED1B}" destId="{30BB189B-F0B6-4944-87BC-53B95AE65273}" srcOrd="5" destOrd="0" parTransId="{D62369F8-7F55-4328-B377-219476A7274F}" sibTransId="{05164E9E-B3B4-4154-9A61-436BDD8E9490}"/>
    <dgm:cxn modelId="{1C653FB4-57BD-46F4-A6FD-DD3BFDCDDA5C}" type="presParOf" srcId="{80285DBF-78AA-4734-B3AD-FC8F047F4B29}" destId="{6EEDA725-C255-4C16-A8CC-3C5BB3447458}" srcOrd="0" destOrd="0" presId="urn:microsoft.com/office/officeart/2018/5/layout/IconCircleLabelList"/>
    <dgm:cxn modelId="{34CC13D3-2092-403D-AAA8-C89FA48B9DF6}" type="presParOf" srcId="{6EEDA725-C255-4C16-A8CC-3C5BB3447458}" destId="{32A2785E-6D84-4DB9-899A-FE6624A70524}" srcOrd="0" destOrd="0" presId="urn:microsoft.com/office/officeart/2018/5/layout/IconCircleLabelList"/>
    <dgm:cxn modelId="{EBBFC62F-30B2-4838-B7BD-F9672C90180C}" type="presParOf" srcId="{6EEDA725-C255-4C16-A8CC-3C5BB3447458}" destId="{5D6A9A36-ED8F-4059-939A-C37422D07653}" srcOrd="1" destOrd="0" presId="urn:microsoft.com/office/officeart/2018/5/layout/IconCircleLabelList"/>
    <dgm:cxn modelId="{5995C347-0DE7-4C1B-89A4-6838A5783971}" type="presParOf" srcId="{6EEDA725-C255-4C16-A8CC-3C5BB3447458}" destId="{B572BBD3-A0CD-4F9E-A281-0C9AFC5FF9EF}" srcOrd="2" destOrd="0" presId="urn:microsoft.com/office/officeart/2018/5/layout/IconCircleLabelList"/>
    <dgm:cxn modelId="{E44B8064-98AB-4BB7-B548-F857B6A7E498}" type="presParOf" srcId="{6EEDA725-C255-4C16-A8CC-3C5BB3447458}" destId="{00AE56EE-A1E5-458B-BAC1-FF100C635E9A}" srcOrd="3" destOrd="0" presId="urn:microsoft.com/office/officeart/2018/5/layout/IconCircleLabelList"/>
    <dgm:cxn modelId="{ED9CD46A-4050-4723-A3E1-20B64FA78FBC}" type="presParOf" srcId="{80285DBF-78AA-4734-B3AD-FC8F047F4B29}" destId="{91CA55ED-A692-4CCD-8612-4E6814F4D943}" srcOrd="1" destOrd="0" presId="urn:microsoft.com/office/officeart/2018/5/layout/IconCircleLabelList"/>
    <dgm:cxn modelId="{C36127A6-5115-4856-8333-C2FA7CE5C563}" type="presParOf" srcId="{80285DBF-78AA-4734-B3AD-FC8F047F4B29}" destId="{CA873F8C-9A50-47AF-8BDE-AA3350E8F234}" srcOrd="2" destOrd="0" presId="urn:microsoft.com/office/officeart/2018/5/layout/IconCircleLabelList"/>
    <dgm:cxn modelId="{BC553884-0970-460A-B98D-5BE8913AAF7C}" type="presParOf" srcId="{CA873F8C-9A50-47AF-8BDE-AA3350E8F234}" destId="{AF7E36AF-A4E0-4130-9578-B23A369FB3E5}" srcOrd="0" destOrd="0" presId="urn:microsoft.com/office/officeart/2018/5/layout/IconCircleLabelList"/>
    <dgm:cxn modelId="{A3596ED1-3E77-41B6-807C-FE718D735F2C}" type="presParOf" srcId="{CA873F8C-9A50-47AF-8BDE-AA3350E8F234}" destId="{4290DB5F-4BA9-4A66-8254-71E06B5A752E}" srcOrd="1" destOrd="0" presId="urn:microsoft.com/office/officeart/2018/5/layout/IconCircleLabelList"/>
    <dgm:cxn modelId="{23126D38-BBDE-4104-8983-61B815E258F9}" type="presParOf" srcId="{CA873F8C-9A50-47AF-8BDE-AA3350E8F234}" destId="{26B1A49E-05B0-4442-801F-A508191E4598}" srcOrd="2" destOrd="0" presId="urn:microsoft.com/office/officeart/2018/5/layout/IconCircleLabelList"/>
    <dgm:cxn modelId="{8A5930FE-4C6B-4327-A9A2-3DA963C5C6A7}" type="presParOf" srcId="{CA873F8C-9A50-47AF-8BDE-AA3350E8F234}" destId="{0A85484D-ED25-4F90-B29B-F8A531A81AE5}" srcOrd="3" destOrd="0" presId="urn:microsoft.com/office/officeart/2018/5/layout/IconCircleLabelList"/>
    <dgm:cxn modelId="{D2F41825-7C49-48D3-999E-A723AF367C32}" type="presParOf" srcId="{80285DBF-78AA-4734-B3AD-FC8F047F4B29}" destId="{2A9B7BD0-E130-4CB7-A87B-7C3CCC4DA8A8}" srcOrd="3" destOrd="0" presId="urn:microsoft.com/office/officeart/2018/5/layout/IconCircleLabelList"/>
    <dgm:cxn modelId="{1F93D448-8875-47B2-90C5-C95FD673F496}" type="presParOf" srcId="{80285DBF-78AA-4734-B3AD-FC8F047F4B29}" destId="{DAD6C700-E2DF-42D8-8CCD-526AB8DA477A}" srcOrd="4" destOrd="0" presId="urn:microsoft.com/office/officeart/2018/5/layout/IconCircleLabelList"/>
    <dgm:cxn modelId="{E6A54785-D034-4A3B-AA1C-256242641B30}" type="presParOf" srcId="{DAD6C700-E2DF-42D8-8CCD-526AB8DA477A}" destId="{F4B17FCD-BCD6-4A2E-9438-A7911D3AC828}" srcOrd="0" destOrd="0" presId="urn:microsoft.com/office/officeart/2018/5/layout/IconCircleLabelList"/>
    <dgm:cxn modelId="{4F9A7F76-4138-4DF6-8457-E217A1F434AE}" type="presParOf" srcId="{DAD6C700-E2DF-42D8-8CCD-526AB8DA477A}" destId="{506B2992-50CE-4CD3-BAAC-548C72C3F7AE}" srcOrd="1" destOrd="0" presId="urn:microsoft.com/office/officeart/2018/5/layout/IconCircleLabelList"/>
    <dgm:cxn modelId="{09881F8F-1286-4ACF-A8BA-9C7C0F9F8001}" type="presParOf" srcId="{DAD6C700-E2DF-42D8-8CCD-526AB8DA477A}" destId="{E1CE7C8A-63FF-413F-9A89-4A632D7F9F4D}" srcOrd="2" destOrd="0" presId="urn:microsoft.com/office/officeart/2018/5/layout/IconCircleLabelList"/>
    <dgm:cxn modelId="{C070BB42-CC30-45ED-9ECA-A1862BBDCD10}" type="presParOf" srcId="{DAD6C700-E2DF-42D8-8CCD-526AB8DA477A}" destId="{87655DB4-7C60-4089-96C6-75593BDFE8AA}" srcOrd="3" destOrd="0" presId="urn:microsoft.com/office/officeart/2018/5/layout/IconCircleLabelList"/>
    <dgm:cxn modelId="{8C8E97BB-980E-4B16-B51A-E4F1C764DF80}" type="presParOf" srcId="{80285DBF-78AA-4734-B3AD-FC8F047F4B29}" destId="{117F3253-F90B-43CC-925E-A6E49BE95977}" srcOrd="5" destOrd="0" presId="urn:microsoft.com/office/officeart/2018/5/layout/IconCircleLabelList"/>
    <dgm:cxn modelId="{584DF4DF-6ED4-4D0E-9822-E269B7CD1128}" type="presParOf" srcId="{80285DBF-78AA-4734-B3AD-FC8F047F4B29}" destId="{11DEF804-4C6F-439E-A9F7-BFA527629EFA}" srcOrd="6" destOrd="0" presId="urn:microsoft.com/office/officeart/2018/5/layout/IconCircleLabelList"/>
    <dgm:cxn modelId="{1FBAE963-734C-4D05-BE9D-CBCECCA0211A}" type="presParOf" srcId="{11DEF804-4C6F-439E-A9F7-BFA527629EFA}" destId="{D20D7D93-8E5D-41A9-BC14-DF084627B795}" srcOrd="0" destOrd="0" presId="urn:microsoft.com/office/officeart/2018/5/layout/IconCircleLabelList"/>
    <dgm:cxn modelId="{6CF995ED-B93F-4628-9624-F0CC88184C8B}" type="presParOf" srcId="{11DEF804-4C6F-439E-A9F7-BFA527629EFA}" destId="{46EDFFDF-02C7-4B62-8202-EE9217648307}" srcOrd="1" destOrd="0" presId="urn:microsoft.com/office/officeart/2018/5/layout/IconCircleLabelList"/>
    <dgm:cxn modelId="{F883CD39-6F1B-4500-BF9C-D9E5DD0F4F1C}" type="presParOf" srcId="{11DEF804-4C6F-439E-A9F7-BFA527629EFA}" destId="{7CBEA3CF-F349-4990-A9EF-95064F86ABAB}" srcOrd="2" destOrd="0" presId="urn:microsoft.com/office/officeart/2018/5/layout/IconCircleLabelList"/>
    <dgm:cxn modelId="{41D8D76A-6142-4350-B3D7-35B348BBCB55}" type="presParOf" srcId="{11DEF804-4C6F-439E-A9F7-BFA527629EFA}" destId="{B96AA82A-CEFD-4DC4-BCDF-B14EBFC99517}" srcOrd="3" destOrd="0" presId="urn:microsoft.com/office/officeart/2018/5/layout/IconCircleLabelList"/>
    <dgm:cxn modelId="{53F22F29-8490-452C-AE22-9301A8E64101}" type="presParOf" srcId="{80285DBF-78AA-4734-B3AD-FC8F047F4B29}" destId="{DD38F282-7578-40DF-A343-71C0FCDD23F4}" srcOrd="7" destOrd="0" presId="urn:microsoft.com/office/officeart/2018/5/layout/IconCircleLabelList"/>
    <dgm:cxn modelId="{1E202FD8-84D0-4B9D-8CAF-6F78DDC07014}" type="presParOf" srcId="{80285DBF-78AA-4734-B3AD-FC8F047F4B29}" destId="{E702F760-1E47-4990-B583-F5429C8FBC0A}" srcOrd="8" destOrd="0" presId="urn:microsoft.com/office/officeart/2018/5/layout/IconCircleLabelList"/>
    <dgm:cxn modelId="{BAAFCCCB-C083-4923-B107-C797A1909C81}" type="presParOf" srcId="{E702F760-1E47-4990-B583-F5429C8FBC0A}" destId="{869A66AA-61ED-4BDB-ADD2-A014F043EC58}" srcOrd="0" destOrd="0" presId="urn:microsoft.com/office/officeart/2018/5/layout/IconCircleLabelList"/>
    <dgm:cxn modelId="{B2E9D853-39D7-4B3B-9D04-E0E4871A5391}" type="presParOf" srcId="{E702F760-1E47-4990-B583-F5429C8FBC0A}" destId="{A88EB0A7-0190-4642-8CC3-482709DDABEC}" srcOrd="1" destOrd="0" presId="urn:microsoft.com/office/officeart/2018/5/layout/IconCircleLabelList"/>
    <dgm:cxn modelId="{842348B1-E65C-40B9-B639-5461254B178F}" type="presParOf" srcId="{E702F760-1E47-4990-B583-F5429C8FBC0A}" destId="{C7DF3FF0-06AC-4459-B8EC-F5662EEA0BD1}" srcOrd="2" destOrd="0" presId="urn:microsoft.com/office/officeart/2018/5/layout/IconCircleLabelList"/>
    <dgm:cxn modelId="{6057DED8-BE4A-4014-A6C6-BE184BB8285F}" type="presParOf" srcId="{E702F760-1E47-4990-B583-F5429C8FBC0A}" destId="{3379A05F-E156-41E3-8F3E-04A8D726012A}" srcOrd="3" destOrd="0" presId="urn:microsoft.com/office/officeart/2018/5/layout/IconCircleLabelList"/>
    <dgm:cxn modelId="{C72AAF7E-D0C1-4EA0-A430-8B5622043A69}" type="presParOf" srcId="{80285DBF-78AA-4734-B3AD-FC8F047F4B29}" destId="{E946FE84-67E7-40A4-B13C-5D15A58E26D0}" srcOrd="9" destOrd="0" presId="urn:microsoft.com/office/officeart/2018/5/layout/IconCircleLabelList"/>
    <dgm:cxn modelId="{4C8D31C1-E23C-4B71-AFA2-0D9B1D8B2B3E}" type="presParOf" srcId="{80285DBF-78AA-4734-B3AD-FC8F047F4B29}" destId="{DE88341C-0603-4C0E-B9D3-34D621AA4672}" srcOrd="10" destOrd="0" presId="urn:microsoft.com/office/officeart/2018/5/layout/IconCircleLabelList"/>
    <dgm:cxn modelId="{EF9F49D4-863E-4A0D-A2F3-12DFE7F4D723}" type="presParOf" srcId="{DE88341C-0603-4C0E-B9D3-34D621AA4672}" destId="{A96BAA73-B878-4BE1-BF8C-088FAE370105}" srcOrd="0" destOrd="0" presId="urn:microsoft.com/office/officeart/2018/5/layout/IconCircleLabelList"/>
    <dgm:cxn modelId="{F387F5C4-81F6-48CD-97AC-BFDBA5299DED}" type="presParOf" srcId="{DE88341C-0603-4C0E-B9D3-34D621AA4672}" destId="{14676D70-CB76-4664-A561-2BF8DBAA5481}" srcOrd="1" destOrd="0" presId="urn:microsoft.com/office/officeart/2018/5/layout/IconCircleLabelList"/>
    <dgm:cxn modelId="{3E4D30A8-9BA7-41CE-A693-872C46A91150}" type="presParOf" srcId="{DE88341C-0603-4C0E-B9D3-34D621AA4672}" destId="{6BE30B18-1F2E-489E-A3A2-BD03E3BED27C}" srcOrd="2" destOrd="0" presId="urn:microsoft.com/office/officeart/2018/5/layout/IconCircleLabelList"/>
    <dgm:cxn modelId="{5631E81A-59D2-4414-8014-73568BCE5BE1}" type="presParOf" srcId="{DE88341C-0603-4C0E-B9D3-34D621AA4672}" destId="{7089B40F-12F4-4027-B470-3A2CAFD1EC3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9FFCAD-A197-41AB-BA3A-162F2649B47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608D4C6-5532-499B-A741-F47219E8A074}">
      <dgm:prSet/>
      <dgm:spPr/>
      <dgm:t>
        <a:bodyPr/>
        <a:lstStyle/>
        <a:p>
          <a:r>
            <a:rPr lang="en-GB" b="1" i="0"/>
            <a:t>Advantages of Structured Analysis:</a:t>
          </a:r>
          <a:endParaRPr lang="en-US"/>
        </a:p>
      </dgm:t>
    </dgm:pt>
    <dgm:pt modelId="{934EF96F-4622-44B9-A5A2-2B898BEFEEB4}" type="parTrans" cxnId="{8030A876-F6C2-449E-B8C0-D11F52B877F2}">
      <dgm:prSet/>
      <dgm:spPr/>
      <dgm:t>
        <a:bodyPr/>
        <a:lstStyle/>
        <a:p>
          <a:endParaRPr lang="en-US"/>
        </a:p>
      </dgm:t>
    </dgm:pt>
    <dgm:pt modelId="{D2D5783F-5A03-45CA-860B-04A436A69B34}" type="sibTrans" cxnId="{8030A876-F6C2-449E-B8C0-D11F52B877F2}">
      <dgm:prSet/>
      <dgm:spPr/>
      <dgm:t>
        <a:bodyPr/>
        <a:lstStyle/>
        <a:p>
          <a:endParaRPr lang="en-US"/>
        </a:p>
      </dgm:t>
    </dgm:pt>
    <dgm:pt modelId="{EC7AB90A-D078-4E05-8395-0B002909906B}">
      <dgm:prSet/>
      <dgm:spPr/>
      <dgm:t>
        <a:bodyPr/>
        <a:lstStyle/>
        <a:p>
          <a:r>
            <a:rPr lang="en-GB" b="0" i="0"/>
            <a:t>	Clear and straightforward:</a:t>
          </a:r>
          <a:endParaRPr lang="en-US" dirty="0"/>
        </a:p>
      </dgm:t>
    </dgm:pt>
    <dgm:pt modelId="{192EBB18-4C17-4257-9D7C-FB4DA19FF6D3}" type="parTrans" cxnId="{3E5FE526-A68D-4FC8-A752-42591BFD856A}">
      <dgm:prSet/>
      <dgm:spPr/>
      <dgm:t>
        <a:bodyPr/>
        <a:lstStyle/>
        <a:p>
          <a:endParaRPr lang="en-US"/>
        </a:p>
      </dgm:t>
    </dgm:pt>
    <dgm:pt modelId="{7214EDC5-E1DD-4F6C-BFFA-2A658709BF67}" type="sibTrans" cxnId="{3E5FE526-A68D-4FC8-A752-42591BFD856A}">
      <dgm:prSet/>
      <dgm:spPr/>
      <dgm:t>
        <a:bodyPr/>
        <a:lstStyle/>
        <a:p>
          <a:endParaRPr lang="en-US"/>
        </a:p>
      </dgm:t>
    </dgm:pt>
    <dgm:pt modelId="{6066D5F9-72B7-44D8-BB9D-450988E2DE6F}">
      <dgm:prSet/>
      <dgm:spPr/>
      <dgm:t>
        <a:bodyPr/>
        <a:lstStyle/>
        <a:p>
          <a:r>
            <a:rPr lang="en-GB" b="0" i="0"/>
            <a:t>	Top-down approach: </a:t>
          </a:r>
          <a:endParaRPr lang="en-US" dirty="0"/>
        </a:p>
      </dgm:t>
    </dgm:pt>
    <dgm:pt modelId="{E3E54D80-270E-496B-9332-83175E3FFF69}" type="parTrans" cxnId="{C7823900-5418-49F7-874D-B8CBA0A69162}">
      <dgm:prSet/>
      <dgm:spPr/>
      <dgm:t>
        <a:bodyPr/>
        <a:lstStyle/>
        <a:p>
          <a:endParaRPr lang="en-US"/>
        </a:p>
      </dgm:t>
    </dgm:pt>
    <dgm:pt modelId="{C85C19A1-5B86-4AA9-AAC4-1A90161C3E75}" type="sibTrans" cxnId="{C7823900-5418-49F7-874D-B8CBA0A69162}">
      <dgm:prSet/>
      <dgm:spPr/>
      <dgm:t>
        <a:bodyPr/>
        <a:lstStyle/>
        <a:p>
          <a:endParaRPr lang="en-US"/>
        </a:p>
      </dgm:t>
    </dgm:pt>
    <dgm:pt modelId="{00DACEEF-38AE-4AFB-80DD-634D4A8AA6CB}">
      <dgm:prSet/>
      <dgm:spPr/>
      <dgm:t>
        <a:bodyPr/>
        <a:lstStyle/>
        <a:p>
          <a:r>
            <a:rPr lang="en-GB" b="0" i="0"/>
            <a:t>	Emphasis on data: </a:t>
          </a:r>
          <a:endParaRPr lang="en-US" dirty="0"/>
        </a:p>
      </dgm:t>
    </dgm:pt>
    <dgm:pt modelId="{2D23EAF3-CA35-4AB8-9255-F748E9DA6D79}" type="parTrans" cxnId="{DC7516C8-E823-45E9-ADC7-202234DF3374}">
      <dgm:prSet/>
      <dgm:spPr/>
      <dgm:t>
        <a:bodyPr/>
        <a:lstStyle/>
        <a:p>
          <a:endParaRPr lang="en-US"/>
        </a:p>
      </dgm:t>
    </dgm:pt>
    <dgm:pt modelId="{015E9261-E1F6-452F-AE95-FEA9554BBD4C}" type="sibTrans" cxnId="{DC7516C8-E823-45E9-ADC7-202234DF3374}">
      <dgm:prSet/>
      <dgm:spPr/>
      <dgm:t>
        <a:bodyPr/>
        <a:lstStyle/>
        <a:p>
          <a:endParaRPr lang="en-US"/>
        </a:p>
      </dgm:t>
    </dgm:pt>
    <dgm:pt modelId="{678CD598-D3F7-4C62-85E7-CBD9411AD08A}">
      <dgm:prSet/>
      <dgm:spPr/>
      <dgm:t>
        <a:bodyPr/>
        <a:lstStyle/>
        <a:p>
          <a:r>
            <a:rPr lang="en-GB" b="0" i="0"/>
            <a:t>	Well-suited for small to medium-sized systems: </a:t>
          </a:r>
          <a:endParaRPr lang="en-US" dirty="0"/>
        </a:p>
      </dgm:t>
    </dgm:pt>
    <dgm:pt modelId="{59093E11-A54E-4E52-A54E-4CD2D6B988FC}" type="parTrans" cxnId="{27B5E211-6F5A-4C7C-A190-5E61B496A74F}">
      <dgm:prSet/>
      <dgm:spPr/>
      <dgm:t>
        <a:bodyPr/>
        <a:lstStyle/>
        <a:p>
          <a:endParaRPr lang="en-US"/>
        </a:p>
      </dgm:t>
    </dgm:pt>
    <dgm:pt modelId="{B06D7EEB-093A-432C-AB98-03377401A4A2}" type="sibTrans" cxnId="{27B5E211-6F5A-4C7C-A190-5E61B496A74F}">
      <dgm:prSet/>
      <dgm:spPr/>
      <dgm:t>
        <a:bodyPr/>
        <a:lstStyle/>
        <a:p>
          <a:endParaRPr lang="en-US"/>
        </a:p>
      </dgm:t>
    </dgm:pt>
    <dgm:pt modelId="{5D067449-F226-4B49-B2D5-44469F8CC11E}">
      <dgm:prSet/>
      <dgm:spPr/>
      <dgm:t>
        <a:bodyPr/>
        <a:lstStyle/>
        <a:p>
          <a:r>
            <a:rPr lang="en-GB" b="1" i="0"/>
            <a:t>Disadvantages of Structured Analysis:</a:t>
          </a:r>
          <a:endParaRPr lang="en-US"/>
        </a:p>
      </dgm:t>
    </dgm:pt>
    <dgm:pt modelId="{58891076-1870-417B-93F6-B7CAF2D89DC8}" type="parTrans" cxnId="{204531D1-04EC-4EBE-87C0-33EC0BEA73F6}">
      <dgm:prSet/>
      <dgm:spPr/>
      <dgm:t>
        <a:bodyPr/>
        <a:lstStyle/>
        <a:p>
          <a:endParaRPr lang="en-US"/>
        </a:p>
      </dgm:t>
    </dgm:pt>
    <dgm:pt modelId="{AEA39EF5-743E-49B0-8162-0B76721EA2F7}" type="sibTrans" cxnId="{204531D1-04EC-4EBE-87C0-33EC0BEA73F6}">
      <dgm:prSet/>
      <dgm:spPr/>
      <dgm:t>
        <a:bodyPr/>
        <a:lstStyle/>
        <a:p>
          <a:endParaRPr lang="en-US"/>
        </a:p>
      </dgm:t>
    </dgm:pt>
    <dgm:pt modelId="{3859C1F8-D585-4754-8BA7-01D93ADD239B}">
      <dgm:prSet/>
      <dgm:spPr/>
      <dgm:t>
        <a:bodyPr/>
        <a:lstStyle/>
        <a:p>
          <a:r>
            <a:rPr lang="en-GB" b="0" i="0"/>
            <a:t>	Limited scalability: </a:t>
          </a:r>
          <a:endParaRPr lang="en-US" dirty="0"/>
        </a:p>
      </dgm:t>
    </dgm:pt>
    <dgm:pt modelId="{DBD43BA3-C485-47D0-8A07-0A93E1014A26}" type="parTrans" cxnId="{11EE0117-7623-4105-BBDB-5D3EAB04DBCF}">
      <dgm:prSet/>
      <dgm:spPr/>
      <dgm:t>
        <a:bodyPr/>
        <a:lstStyle/>
        <a:p>
          <a:endParaRPr lang="en-US"/>
        </a:p>
      </dgm:t>
    </dgm:pt>
    <dgm:pt modelId="{113141AF-E00F-476B-B247-69E65B37BC5F}" type="sibTrans" cxnId="{11EE0117-7623-4105-BBDB-5D3EAB04DBCF}">
      <dgm:prSet/>
      <dgm:spPr/>
      <dgm:t>
        <a:bodyPr/>
        <a:lstStyle/>
        <a:p>
          <a:endParaRPr lang="en-US"/>
        </a:p>
      </dgm:t>
    </dgm:pt>
    <dgm:pt modelId="{4C19A3BA-EEAA-4A43-9C90-A71CA503F1AF}">
      <dgm:prSet/>
      <dgm:spPr/>
      <dgm:t>
        <a:bodyPr/>
        <a:lstStyle/>
        <a:p>
          <a:r>
            <a:rPr lang="en-GB" b="0" i="0"/>
            <a:t>	Lack of object orientation: </a:t>
          </a:r>
          <a:endParaRPr lang="en-US" dirty="0"/>
        </a:p>
      </dgm:t>
    </dgm:pt>
    <dgm:pt modelId="{581750D2-A20E-4B47-9569-8BE1A760CBE5}" type="parTrans" cxnId="{A1FC8236-25DD-4355-AD06-4B35C79122C8}">
      <dgm:prSet/>
      <dgm:spPr/>
      <dgm:t>
        <a:bodyPr/>
        <a:lstStyle/>
        <a:p>
          <a:endParaRPr lang="en-US"/>
        </a:p>
      </dgm:t>
    </dgm:pt>
    <dgm:pt modelId="{5549042E-742F-4E2B-B55D-4DBDA5CC1C50}" type="sibTrans" cxnId="{A1FC8236-25DD-4355-AD06-4B35C79122C8}">
      <dgm:prSet/>
      <dgm:spPr/>
      <dgm:t>
        <a:bodyPr/>
        <a:lstStyle/>
        <a:p>
          <a:endParaRPr lang="en-US"/>
        </a:p>
      </dgm:t>
    </dgm:pt>
    <dgm:pt modelId="{0267CC2D-33F2-431D-A1B5-B23E118155FA}">
      <dgm:prSet/>
      <dgm:spPr/>
      <dgm:t>
        <a:bodyPr/>
        <a:lstStyle/>
        <a:p>
          <a:r>
            <a:rPr lang="en-GB" b="0" i="0"/>
            <a:t>	Limited ability to model complex relationships</a:t>
          </a:r>
          <a:endParaRPr lang="en-US" dirty="0"/>
        </a:p>
      </dgm:t>
    </dgm:pt>
    <dgm:pt modelId="{AE7E9004-8D8F-453C-B0F8-6AAE3D1C1BE7}" type="parTrans" cxnId="{9C08D511-1875-4FC7-AF2B-8F1412B175F0}">
      <dgm:prSet/>
      <dgm:spPr/>
      <dgm:t>
        <a:bodyPr/>
        <a:lstStyle/>
        <a:p>
          <a:endParaRPr lang="en-US"/>
        </a:p>
      </dgm:t>
    </dgm:pt>
    <dgm:pt modelId="{A72943FF-127F-4B65-83F2-F4CE438E8CDF}" type="sibTrans" cxnId="{9C08D511-1875-4FC7-AF2B-8F1412B175F0}">
      <dgm:prSet/>
      <dgm:spPr/>
      <dgm:t>
        <a:bodyPr/>
        <a:lstStyle/>
        <a:p>
          <a:endParaRPr lang="en-US"/>
        </a:p>
      </dgm:t>
    </dgm:pt>
    <dgm:pt modelId="{0B0C8606-8782-4677-9873-0369F2636253}">
      <dgm:prSet/>
      <dgm:spPr/>
      <dgm:t>
        <a:bodyPr/>
        <a:lstStyle/>
        <a:p>
          <a:r>
            <a:rPr lang="en-GB" b="1" i="0"/>
            <a:t>Advantages of Object-Oriented Analysis (OOA):</a:t>
          </a:r>
          <a:endParaRPr lang="en-US"/>
        </a:p>
      </dgm:t>
    </dgm:pt>
    <dgm:pt modelId="{00D14E2E-0C56-4803-A934-8DCF4D9BB726}" type="parTrans" cxnId="{41F7B2F6-D46E-4443-98B9-3F0A27B67C55}">
      <dgm:prSet/>
      <dgm:spPr/>
      <dgm:t>
        <a:bodyPr/>
        <a:lstStyle/>
        <a:p>
          <a:endParaRPr lang="en-US"/>
        </a:p>
      </dgm:t>
    </dgm:pt>
    <dgm:pt modelId="{4963F2BB-16BB-439D-9CB3-D73EA20E8DE4}" type="sibTrans" cxnId="{41F7B2F6-D46E-4443-98B9-3F0A27B67C55}">
      <dgm:prSet/>
      <dgm:spPr/>
      <dgm:t>
        <a:bodyPr/>
        <a:lstStyle/>
        <a:p>
          <a:endParaRPr lang="en-US"/>
        </a:p>
      </dgm:t>
    </dgm:pt>
    <dgm:pt modelId="{73D5017A-0F1F-474E-AB4B-B305A8F3C58E}">
      <dgm:prSet/>
      <dgm:spPr/>
      <dgm:t>
        <a:bodyPr/>
        <a:lstStyle/>
        <a:p>
          <a:r>
            <a:rPr lang="en-GB" b="0" i="0"/>
            <a:t>	Reusable code:</a:t>
          </a:r>
          <a:endParaRPr lang="en-US" dirty="0"/>
        </a:p>
      </dgm:t>
    </dgm:pt>
    <dgm:pt modelId="{479711FB-E7C5-4329-8524-7271BCBEA27C}" type="parTrans" cxnId="{3489EF03-0902-434F-9210-2881AC28381D}">
      <dgm:prSet/>
      <dgm:spPr/>
      <dgm:t>
        <a:bodyPr/>
        <a:lstStyle/>
        <a:p>
          <a:endParaRPr lang="en-US"/>
        </a:p>
      </dgm:t>
    </dgm:pt>
    <dgm:pt modelId="{25EE4269-4C44-4C22-9A50-225E73BE67A3}" type="sibTrans" cxnId="{3489EF03-0902-434F-9210-2881AC28381D}">
      <dgm:prSet/>
      <dgm:spPr/>
      <dgm:t>
        <a:bodyPr/>
        <a:lstStyle/>
        <a:p>
          <a:endParaRPr lang="en-US"/>
        </a:p>
      </dgm:t>
    </dgm:pt>
    <dgm:pt modelId="{57053DD1-7DFE-4D0C-82B3-A94D2CBCDB55}">
      <dgm:prSet/>
      <dgm:spPr/>
      <dgm:t>
        <a:bodyPr/>
        <a:lstStyle/>
        <a:p>
          <a:r>
            <a:rPr lang="en-GB" b="0" i="0"/>
            <a:t>	Scalability: </a:t>
          </a:r>
          <a:endParaRPr lang="en-US" dirty="0"/>
        </a:p>
      </dgm:t>
    </dgm:pt>
    <dgm:pt modelId="{F6F3996B-B44B-4A96-92CF-5AEBA78530F9}" type="parTrans" cxnId="{0B31FC28-39B3-490A-BA4E-5DC0D670B419}">
      <dgm:prSet/>
      <dgm:spPr/>
      <dgm:t>
        <a:bodyPr/>
        <a:lstStyle/>
        <a:p>
          <a:endParaRPr lang="en-US"/>
        </a:p>
      </dgm:t>
    </dgm:pt>
    <dgm:pt modelId="{2AB59368-E4E7-4CF3-BDD7-FEE8C17E7F9E}" type="sibTrans" cxnId="{0B31FC28-39B3-490A-BA4E-5DC0D670B419}">
      <dgm:prSet/>
      <dgm:spPr/>
      <dgm:t>
        <a:bodyPr/>
        <a:lstStyle/>
        <a:p>
          <a:endParaRPr lang="en-US"/>
        </a:p>
      </dgm:t>
    </dgm:pt>
    <dgm:pt modelId="{525E48EB-AFC8-4157-BA52-E1760CC1AAF9}">
      <dgm:prSet/>
      <dgm:spPr/>
      <dgm:t>
        <a:bodyPr/>
        <a:lstStyle/>
        <a:p>
          <a:r>
            <a:rPr lang="en-GB" b="0" i="0"/>
            <a:t>	Object orientation: </a:t>
          </a:r>
          <a:endParaRPr lang="en-US" dirty="0"/>
        </a:p>
      </dgm:t>
    </dgm:pt>
    <dgm:pt modelId="{B44DF085-D63B-4BA2-9937-CFC02DCD9F05}" type="parTrans" cxnId="{5F5A727E-AC20-4440-9246-E8875DDF286A}">
      <dgm:prSet/>
      <dgm:spPr/>
      <dgm:t>
        <a:bodyPr/>
        <a:lstStyle/>
        <a:p>
          <a:endParaRPr lang="en-US"/>
        </a:p>
      </dgm:t>
    </dgm:pt>
    <dgm:pt modelId="{B3D32B0C-7DF9-4535-9482-84969D439295}" type="sibTrans" cxnId="{5F5A727E-AC20-4440-9246-E8875DDF286A}">
      <dgm:prSet/>
      <dgm:spPr/>
      <dgm:t>
        <a:bodyPr/>
        <a:lstStyle/>
        <a:p>
          <a:endParaRPr lang="en-US"/>
        </a:p>
      </dgm:t>
    </dgm:pt>
    <dgm:pt modelId="{F0E79C53-83E1-46AF-9DAB-15B56B74F52E}">
      <dgm:prSet/>
      <dgm:spPr/>
      <dgm:t>
        <a:bodyPr/>
        <a:lstStyle/>
        <a:p>
          <a:r>
            <a:rPr lang="en-GB" b="0" i="0"/>
            <a:t>	Better modeling of complex relationships</a:t>
          </a:r>
          <a:endParaRPr lang="en-US" dirty="0"/>
        </a:p>
      </dgm:t>
    </dgm:pt>
    <dgm:pt modelId="{601EA66A-E38E-472E-A991-5B12798F0871}" type="parTrans" cxnId="{F1D79FD5-C6B5-4592-8A67-5B0FE34C95C7}">
      <dgm:prSet/>
      <dgm:spPr/>
      <dgm:t>
        <a:bodyPr/>
        <a:lstStyle/>
        <a:p>
          <a:endParaRPr lang="en-US"/>
        </a:p>
      </dgm:t>
    </dgm:pt>
    <dgm:pt modelId="{063BE3C8-3B66-4AE8-9A9E-39931BB8ADEF}" type="sibTrans" cxnId="{F1D79FD5-C6B5-4592-8A67-5B0FE34C95C7}">
      <dgm:prSet/>
      <dgm:spPr/>
      <dgm:t>
        <a:bodyPr/>
        <a:lstStyle/>
        <a:p>
          <a:endParaRPr lang="en-US"/>
        </a:p>
      </dgm:t>
    </dgm:pt>
    <dgm:pt modelId="{5642B119-D9E0-422C-BA7E-4C0A8AE68B47}">
      <dgm:prSet/>
      <dgm:spPr/>
      <dgm:t>
        <a:bodyPr/>
        <a:lstStyle/>
        <a:p>
          <a:r>
            <a:rPr lang="en-GB" b="1" i="0"/>
            <a:t>Disadvantages of Object-Oriented Analysis (OOA):</a:t>
          </a:r>
          <a:endParaRPr lang="en-US"/>
        </a:p>
      </dgm:t>
    </dgm:pt>
    <dgm:pt modelId="{E20F4DC9-FE05-4A08-96BB-CC976483AD7C}" type="parTrans" cxnId="{C16DDFA3-B70F-49CC-B5EB-6C222C146129}">
      <dgm:prSet/>
      <dgm:spPr/>
      <dgm:t>
        <a:bodyPr/>
        <a:lstStyle/>
        <a:p>
          <a:endParaRPr lang="en-US"/>
        </a:p>
      </dgm:t>
    </dgm:pt>
    <dgm:pt modelId="{15BCABAD-7325-4EDF-833A-C19472FA3AAD}" type="sibTrans" cxnId="{C16DDFA3-B70F-49CC-B5EB-6C222C146129}">
      <dgm:prSet/>
      <dgm:spPr/>
      <dgm:t>
        <a:bodyPr/>
        <a:lstStyle/>
        <a:p>
          <a:endParaRPr lang="en-US"/>
        </a:p>
      </dgm:t>
    </dgm:pt>
    <dgm:pt modelId="{E18C97BE-5065-4575-8835-D1BB47F0FBD5}">
      <dgm:prSet/>
      <dgm:spPr/>
      <dgm:t>
        <a:bodyPr/>
        <a:lstStyle/>
        <a:p>
          <a:r>
            <a:rPr lang="en-GB" b="0" i="0"/>
            <a:t>	Steep learning curve: </a:t>
          </a:r>
          <a:endParaRPr lang="en-US" dirty="0"/>
        </a:p>
      </dgm:t>
    </dgm:pt>
    <dgm:pt modelId="{31CF03F6-01CF-4D8A-828A-D6C420AA1CC0}" type="parTrans" cxnId="{D39B4057-8EB8-47D3-B115-CF68DAFA0EE7}">
      <dgm:prSet/>
      <dgm:spPr/>
      <dgm:t>
        <a:bodyPr/>
        <a:lstStyle/>
        <a:p>
          <a:endParaRPr lang="en-US"/>
        </a:p>
      </dgm:t>
    </dgm:pt>
    <dgm:pt modelId="{DF702195-1B10-4E4F-ACE6-42FC6258C79C}" type="sibTrans" cxnId="{D39B4057-8EB8-47D3-B115-CF68DAFA0EE7}">
      <dgm:prSet/>
      <dgm:spPr/>
      <dgm:t>
        <a:bodyPr/>
        <a:lstStyle/>
        <a:p>
          <a:endParaRPr lang="en-US"/>
        </a:p>
      </dgm:t>
    </dgm:pt>
    <dgm:pt modelId="{3F34A462-5600-48B8-AD11-06C667454583}">
      <dgm:prSet/>
      <dgm:spPr/>
      <dgm:t>
        <a:bodyPr/>
        <a:lstStyle/>
        <a:p>
          <a:r>
            <a:rPr lang="en-GB" b="0" i="0"/>
            <a:t>	Bottom-up approach: </a:t>
          </a:r>
          <a:endParaRPr lang="en-US" dirty="0"/>
        </a:p>
      </dgm:t>
    </dgm:pt>
    <dgm:pt modelId="{34DD3C63-BEE6-44FC-BC2B-BB73F667C082}" type="parTrans" cxnId="{CB3D38E2-FB7A-4E80-ABD6-A8D0BA4C465D}">
      <dgm:prSet/>
      <dgm:spPr/>
      <dgm:t>
        <a:bodyPr/>
        <a:lstStyle/>
        <a:p>
          <a:endParaRPr lang="en-US"/>
        </a:p>
      </dgm:t>
    </dgm:pt>
    <dgm:pt modelId="{A492FC54-2F92-46CE-A078-46E163915040}" type="sibTrans" cxnId="{CB3D38E2-FB7A-4E80-ABD6-A8D0BA4C465D}">
      <dgm:prSet/>
      <dgm:spPr/>
      <dgm:t>
        <a:bodyPr/>
        <a:lstStyle/>
        <a:p>
          <a:endParaRPr lang="en-US"/>
        </a:p>
      </dgm:t>
    </dgm:pt>
    <dgm:pt modelId="{F797A23A-3D2C-41AD-AC7C-E6328166E21C}">
      <dgm:prSet/>
      <dgm:spPr/>
      <dgm:t>
        <a:bodyPr/>
        <a:lstStyle/>
        <a:p>
          <a:r>
            <a:rPr lang="en-GB" b="0" i="0"/>
            <a:t>	Emphasis on objects:</a:t>
          </a:r>
          <a:endParaRPr lang="en-US" dirty="0"/>
        </a:p>
      </dgm:t>
    </dgm:pt>
    <dgm:pt modelId="{1F8E9CD5-999E-4F61-A233-915848467E48}" type="parTrans" cxnId="{4BB13A16-86C1-43C7-B9E4-B3A1EB774C91}">
      <dgm:prSet/>
      <dgm:spPr/>
      <dgm:t>
        <a:bodyPr/>
        <a:lstStyle/>
        <a:p>
          <a:endParaRPr lang="en-US"/>
        </a:p>
      </dgm:t>
    </dgm:pt>
    <dgm:pt modelId="{AC3DC169-FE9C-44A4-B100-1D6A98FAF393}" type="sibTrans" cxnId="{4BB13A16-86C1-43C7-B9E4-B3A1EB774C91}">
      <dgm:prSet/>
      <dgm:spPr/>
      <dgm:t>
        <a:bodyPr/>
        <a:lstStyle/>
        <a:p>
          <a:endParaRPr lang="en-US"/>
        </a:p>
      </dgm:t>
    </dgm:pt>
    <dgm:pt modelId="{19924937-2E42-4BBC-AA49-766D6963A8B0}" type="pres">
      <dgm:prSet presAssocID="{D59FFCAD-A197-41AB-BA3A-162F2649B47A}" presName="vert0" presStyleCnt="0">
        <dgm:presLayoutVars>
          <dgm:dir/>
          <dgm:animOne val="branch"/>
          <dgm:animLvl val="lvl"/>
        </dgm:presLayoutVars>
      </dgm:prSet>
      <dgm:spPr/>
    </dgm:pt>
    <dgm:pt modelId="{7C4C3FD2-63B6-4E1F-AF9D-B58E077B3BBD}" type="pres">
      <dgm:prSet presAssocID="{B608D4C6-5532-499B-A741-F47219E8A074}" presName="thickLine" presStyleLbl="alignNode1" presStyleIdx="0" presStyleCnt="18"/>
      <dgm:spPr/>
    </dgm:pt>
    <dgm:pt modelId="{067837C0-FA71-4F24-8916-BF51E7472C01}" type="pres">
      <dgm:prSet presAssocID="{B608D4C6-5532-499B-A741-F47219E8A074}" presName="horz1" presStyleCnt="0"/>
      <dgm:spPr/>
    </dgm:pt>
    <dgm:pt modelId="{9E745F4F-418F-4806-A834-418572C04A37}" type="pres">
      <dgm:prSet presAssocID="{B608D4C6-5532-499B-A741-F47219E8A074}" presName="tx1" presStyleLbl="revTx" presStyleIdx="0" presStyleCnt="18"/>
      <dgm:spPr/>
    </dgm:pt>
    <dgm:pt modelId="{AEE90251-0B63-4032-966B-30A7F69E51D5}" type="pres">
      <dgm:prSet presAssocID="{B608D4C6-5532-499B-A741-F47219E8A074}" presName="vert1" presStyleCnt="0"/>
      <dgm:spPr/>
    </dgm:pt>
    <dgm:pt modelId="{DF276B4C-514A-44D6-9C99-970FF93BCC75}" type="pres">
      <dgm:prSet presAssocID="{EC7AB90A-D078-4E05-8395-0B002909906B}" presName="thickLine" presStyleLbl="alignNode1" presStyleIdx="1" presStyleCnt="18"/>
      <dgm:spPr/>
    </dgm:pt>
    <dgm:pt modelId="{2E0F5608-AAF1-4527-9E64-09454B6BF8F5}" type="pres">
      <dgm:prSet presAssocID="{EC7AB90A-D078-4E05-8395-0B002909906B}" presName="horz1" presStyleCnt="0"/>
      <dgm:spPr/>
    </dgm:pt>
    <dgm:pt modelId="{03C68D30-7FCA-4B6A-95B6-0E7EE0F73E05}" type="pres">
      <dgm:prSet presAssocID="{EC7AB90A-D078-4E05-8395-0B002909906B}" presName="tx1" presStyleLbl="revTx" presStyleIdx="1" presStyleCnt="18"/>
      <dgm:spPr/>
    </dgm:pt>
    <dgm:pt modelId="{BF05A397-08FB-4573-8EDF-473A7A14AE09}" type="pres">
      <dgm:prSet presAssocID="{EC7AB90A-D078-4E05-8395-0B002909906B}" presName="vert1" presStyleCnt="0"/>
      <dgm:spPr/>
    </dgm:pt>
    <dgm:pt modelId="{B865E994-FA18-44D8-8E42-4B2C6983E008}" type="pres">
      <dgm:prSet presAssocID="{6066D5F9-72B7-44D8-BB9D-450988E2DE6F}" presName="thickLine" presStyleLbl="alignNode1" presStyleIdx="2" presStyleCnt="18"/>
      <dgm:spPr/>
    </dgm:pt>
    <dgm:pt modelId="{9D9A30CD-39A8-45AD-B430-978497F4511F}" type="pres">
      <dgm:prSet presAssocID="{6066D5F9-72B7-44D8-BB9D-450988E2DE6F}" presName="horz1" presStyleCnt="0"/>
      <dgm:spPr/>
    </dgm:pt>
    <dgm:pt modelId="{FCC60B0D-CBF2-4E14-B0CC-4F9ACCEF928B}" type="pres">
      <dgm:prSet presAssocID="{6066D5F9-72B7-44D8-BB9D-450988E2DE6F}" presName="tx1" presStyleLbl="revTx" presStyleIdx="2" presStyleCnt="18"/>
      <dgm:spPr/>
    </dgm:pt>
    <dgm:pt modelId="{30ABEB31-822F-4CB7-BD6D-407F1E610C80}" type="pres">
      <dgm:prSet presAssocID="{6066D5F9-72B7-44D8-BB9D-450988E2DE6F}" presName="vert1" presStyleCnt="0"/>
      <dgm:spPr/>
    </dgm:pt>
    <dgm:pt modelId="{2AF30527-48D6-4E51-B0A2-31A59CA0D5B0}" type="pres">
      <dgm:prSet presAssocID="{00DACEEF-38AE-4AFB-80DD-634D4A8AA6CB}" presName="thickLine" presStyleLbl="alignNode1" presStyleIdx="3" presStyleCnt="18"/>
      <dgm:spPr/>
    </dgm:pt>
    <dgm:pt modelId="{52D4AED5-F65E-4E08-B1FA-238515C5BF65}" type="pres">
      <dgm:prSet presAssocID="{00DACEEF-38AE-4AFB-80DD-634D4A8AA6CB}" presName="horz1" presStyleCnt="0"/>
      <dgm:spPr/>
    </dgm:pt>
    <dgm:pt modelId="{032FBA59-EDC0-471C-99C9-2A95DF79D585}" type="pres">
      <dgm:prSet presAssocID="{00DACEEF-38AE-4AFB-80DD-634D4A8AA6CB}" presName="tx1" presStyleLbl="revTx" presStyleIdx="3" presStyleCnt="18"/>
      <dgm:spPr/>
    </dgm:pt>
    <dgm:pt modelId="{59819B2E-6AA6-4257-A77D-21C227597148}" type="pres">
      <dgm:prSet presAssocID="{00DACEEF-38AE-4AFB-80DD-634D4A8AA6CB}" presName="vert1" presStyleCnt="0"/>
      <dgm:spPr/>
    </dgm:pt>
    <dgm:pt modelId="{A89BF74C-050A-4841-AECB-899B49DD4E87}" type="pres">
      <dgm:prSet presAssocID="{678CD598-D3F7-4C62-85E7-CBD9411AD08A}" presName="thickLine" presStyleLbl="alignNode1" presStyleIdx="4" presStyleCnt="18"/>
      <dgm:spPr/>
    </dgm:pt>
    <dgm:pt modelId="{4F661411-A97F-46DF-B1AD-2932AEB4E866}" type="pres">
      <dgm:prSet presAssocID="{678CD598-D3F7-4C62-85E7-CBD9411AD08A}" presName="horz1" presStyleCnt="0"/>
      <dgm:spPr/>
    </dgm:pt>
    <dgm:pt modelId="{3B53F727-E4FF-44CE-A454-019ABFC2DE7D}" type="pres">
      <dgm:prSet presAssocID="{678CD598-D3F7-4C62-85E7-CBD9411AD08A}" presName="tx1" presStyleLbl="revTx" presStyleIdx="4" presStyleCnt="18"/>
      <dgm:spPr/>
    </dgm:pt>
    <dgm:pt modelId="{43EFE4B1-4BCF-42EE-A40A-8CF126AE5504}" type="pres">
      <dgm:prSet presAssocID="{678CD598-D3F7-4C62-85E7-CBD9411AD08A}" presName="vert1" presStyleCnt="0"/>
      <dgm:spPr/>
    </dgm:pt>
    <dgm:pt modelId="{CEFD60DD-4427-4703-AF2C-64C81E848D6C}" type="pres">
      <dgm:prSet presAssocID="{5D067449-F226-4B49-B2D5-44469F8CC11E}" presName="thickLine" presStyleLbl="alignNode1" presStyleIdx="5" presStyleCnt="18"/>
      <dgm:spPr/>
    </dgm:pt>
    <dgm:pt modelId="{E3C13B4D-75AB-40A1-A78E-B3DB8E6CE2C1}" type="pres">
      <dgm:prSet presAssocID="{5D067449-F226-4B49-B2D5-44469F8CC11E}" presName="horz1" presStyleCnt="0"/>
      <dgm:spPr/>
    </dgm:pt>
    <dgm:pt modelId="{46975CFC-7858-43B0-AAF4-AB41713F6BCD}" type="pres">
      <dgm:prSet presAssocID="{5D067449-F226-4B49-B2D5-44469F8CC11E}" presName="tx1" presStyleLbl="revTx" presStyleIdx="5" presStyleCnt="18"/>
      <dgm:spPr/>
    </dgm:pt>
    <dgm:pt modelId="{EDAD93A8-F134-40B4-8850-6476F2DBA150}" type="pres">
      <dgm:prSet presAssocID="{5D067449-F226-4B49-B2D5-44469F8CC11E}" presName="vert1" presStyleCnt="0"/>
      <dgm:spPr/>
    </dgm:pt>
    <dgm:pt modelId="{9CBBF54A-D1A8-4CD7-8A1F-75BBA1C0956C}" type="pres">
      <dgm:prSet presAssocID="{3859C1F8-D585-4754-8BA7-01D93ADD239B}" presName="thickLine" presStyleLbl="alignNode1" presStyleIdx="6" presStyleCnt="18"/>
      <dgm:spPr/>
    </dgm:pt>
    <dgm:pt modelId="{8FCF8B0B-CC6D-4F3D-825A-763186ABD1FE}" type="pres">
      <dgm:prSet presAssocID="{3859C1F8-D585-4754-8BA7-01D93ADD239B}" presName="horz1" presStyleCnt="0"/>
      <dgm:spPr/>
    </dgm:pt>
    <dgm:pt modelId="{7709A259-874C-4F8F-94B8-04D307A09FD2}" type="pres">
      <dgm:prSet presAssocID="{3859C1F8-D585-4754-8BA7-01D93ADD239B}" presName="tx1" presStyleLbl="revTx" presStyleIdx="6" presStyleCnt="18"/>
      <dgm:spPr/>
    </dgm:pt>
    <dgm:pt modelId="{A72F50FD-8754-4E49-BB5F-31C98659FD65}" type="pres">
      <dgm:prSet presAssocID="{3859C1F8-D585-4754-8BA7-01D93ADD239B}" presName="vert1" presStyleCnt="0"/>
      <dgm:spPr/>
    </dgm:pt>
    <dgm:pt modelId="{9021F74F-85D0-4C86-BCD8-CAFC9B0EFB43}" type="pres">
      <dgm:prSet presAssocID="{4C19A3BA-EEAA-4A43-9C90-A71CA503F1AF}" presName="thickLine" presStyleLbl="alignNode1" presStyleIdx="7" presStyleCnt="18"/>
      <dgm:spPr/>
    </dgm:pt>
    <dgm:pt modelId="{DBA19BF6-CD56-4D91-8AFF-37A324DF5F90}" type="pres">
      <dgm:prSet presAssocID="{4C19A3BA-EEAA-4A43-9C90-A71CA503F1AF}" presName="horz1" presStyleCnt="0"/>
      <dgm:spPr/>
    </dgm:pt>
    <dgm:pt modelId="{F03EB310-3EDC-4334-970F-021921BDA5E5}" type="pres">
      <dgm:prSet presAssocID="{4C19A3BA-EEAA-4A43-9C90-A71CA503F1AF}" presName="tx1" presStyleLbl="revTx" presStyleIdx="7" presStyleCnt="18"/>
      <dgm:spPr/>
    </dgm:pt>
    <dgm:pt modelId="{F206072C-1C62-4372-A447-4B2F13A3B991}" type="pres">
      <dgm:prSet presAssocID="{4C19A3BA-EEAA-4A43-9C90-A71CA503F1AF}" presName="vert1" presStyleCnt="0"/>
      <dgm:spPr/>
    </dgm:pt>
    <dgm:pt modelId="{1972211A-27ED-4F4F-B6BC-63BF02B9D86C}" type="pres">
      <dgm:prSet presAssocID="{0267CC2D-33F2-431D-A1B5-B23E118155FA}" presName="thickLine" presStyleLbl="alignNode1" presStyleIdx="8" presStyleCnt="18"/>
      <dgm:spPr/>
    </dgm:pt>
    <dgm:pt modelId="{CF8488F8-1D9D-4AEE-947B-82AD811EF5B7}" type="pres">
      <dgm:prSet presAssocID="{0267CC2D-33F2-431D-A1B5-B23E118155FA}" presName="horz1" presStyleCnt="0"/>
      <dgm:spPr/>
    </dgm:pt>
    <dgm:pt modelId="{8C31BFEA-1A0A-46B0-9933-699802589359}" type="pres">
      <dgm:prSet presAssocID="{0267CC2D-33F2-431D-A1B5-B23E118155FA}" presName="tx1" presStyleLbl="revTx" presStyleIdx="8" presStyleCnt="18"/>
      <dgm:spPr/>
    </dgm:pt>
    <dgm:pt modelId="{61EE7C9C-06CC-411A-A0D0-90070E45013D}" type="pres">
      <dgm:prSet presAssocID="{0267CC2D-33F2-431D-A1B5-B23E118155FA}" presName="vert1" presStyleCnt="0"/>
      <dgm:spPr/>
    </dgm:pt>
    <dgm:pt modelId="{027DB9EE-75C2-4A1A-A21E-3254C5AFED65}" type="pres">
      <dgm:prSet presAssocID="{0B0C8606-8782-4677-9873-0369F2636253}" presName="thickLine" presStyleLbl="alignNode1" presStyleIdx="9" presStyleCnt="18"/>
      <dgm:spPr/>
    </dgm:pt>
    <dgm:pt modelId="{BE4FAEE8-16C7-4145-B3D6-B645BD2B9A56}" type="pres">
      <dgm:prSet presAssocID="{0B0C8606-8782-4677-9873-0369F2636253}" presName="horz1" presStyleCnt="0"/>
      <dgm:spPr/>
    </dgm:pt>
    <dgm:pt modelId="{5F1D4452-E1EB-46C1-A277-4E331B955DA2}" type="pres">
      <dgm:prSet presAssocID="{0B0C8606-8782-4677-9873-0369F2636253}" presName="tx1" presStyleLbl="revTx" presStyleIdx="9" presStyleCnt="18"/>
      <dgm:spPr/>
    </dgm:pt>
    <dgm:pt modelId="{3C9A93A9-9680-4AAE-96C4-D56B5C8C4DDE}" type="pres">
      <dgm:prSet presAssocID="{0B0C8606-8782-4677-9873-0369F2636253}" presName="vert1" presStyleCnt="0"/>
      <dgm:spPr/>
    </dgm:pt>
    <dgm:pt modelId="{4CD8684B-9DED-4C05-80A7-A79572E7668C}" type="pres">
      <dgm:prSet presAssocID="{73D5017A-0F1F-474E-AB4B-B305A8F3C58E}" presName="thickLine" presStyleLbl="alignNode1" presStyleIdx="10" presStyleCnt="18"/>
      <dgm:spPr/>
    </dgm:pt>
    <dgm:pt modelId="{A5853D4F-D960-4A94-8835-9E45BC305DAD}" type="pres">
      <dgm:prSet presAssocID="{73D5017A-0F1F-474E-AB4B-B305A8F3C58E}" presName="horz1" presStyleCnt="0"/>
      <dgm:spPr/>
    </dgm:pt>
    <dgm:pt modelId="{975623DA-2650-4B90-95FA-5153330C01FC}" type="pres">
      <dgm:prSet presAssocID="{73D5017A-0F1F-474E-AB4B-B305A8F3C58E}" presName="tx1" presStyleLbl="revTx" presStyleIdx="10" presStyleCnt="18"/>
      <dgm:spPr/>
    </dgm:pt>
    <dgm:pt modelId="{6623D6F6-4164-4E30-A086-A472DF5EE100}" type="pres">
      <dgm:prSet presAssocID="{73D5017A-0F1F-474E-AB4B-B305A8F3C58E}" presName="vert1" presStyleCnt="0"/>
      <dgm:spPr/>
    </dgm:pt>
    <dgm:pt modelId="{612C0E35-BF50-4C64-96FC-5CCCA945000D}" type="pres">
      <dgm:prSet presAssocID="{57053DD1-7DFE-4D0C-82B3-A94D2CBCDB55}" presName="thickLine" presStyleLbl="alignNode1" presStyleIdx="11" presStyleCnt="18"/>
      <dgm:spPr/>
    </dgm:pt>
    <dgm:pt modelId="{3D2FED49-A6CB-4409-A7E7-0327DDDAD4AA}" type="pres">
      <dgm:prSet presAssocID="{57053DD1-7DFE-4D0C-82B3-A94D2CBCDB55}" presName="horz1" presStyleCnt="0"/>
      <dgm:spPr/>
    </dgm:pt>
    <dgm:pt modelId="{15628D89-9183-43E6-9836-3E4BEE5A1E2F}" type="pres">
      <dgm:prSet presAssocID="{57053DD1-7DFE-4D0C-82B3-A94D2CBCDB55}" presName="tx1" presStyleLbl="revTx" presStyleIdx="11" presStyleCnt="18"/>
      <dgm:spPr/>
    </dgm:pt>
    <dgm:pt modelId="{B2DC307C-D9F1-423A-8F86-C5DAD26D07F9}" type="pres">
      <dgm:prSet presAssocID="{57053DD1-7DFE-4D0C-82B3-A94D2CBCDB55}" presName="vert1" presStyleCnt="0"/>
      <dgm:spPr/>
    </dgm:pt>
    <dgm:pt modelId="{28A1E37A-A3FF-401A-92A9-5EF7D6725A24}" type="pres">
      <dgm:prSet presAssocID="{525E48EB-AFC8-4157-BA52-E1760CC1AAF9}" presName="thickLine" presStyleLbl="alignNode1" presStyleIdx="12" presStyleCnt="18"/>
      <dgm:spPr/>
    </dgm:pt>
    <dgm:pt modelId="{6E39C55D-FBBB-49F8-9BCB-2A7D3D861D28}" type="pres">
      <dgm:prSet presAssocID="{525E48EB-AFC8-4157-BA52-E1760CC1AAF9}" presName="horz1" presStyleCnt="0"/>
      <dgm:spPr/>
    </dgm:pt>
    <dgm:pt modelId="{E252BE4C-9808-400C-A7E9-5D59BB293C64}" type="pres">
      <dgm:prSet presAssocID="{525E48EB-AFC8-4157-BA52-E1760CC1AAF9}" presName="tx1" presStyleLbl="revTx" presStyleIdx="12" presStyleCnt="18"/>
      <dgm:spPr/>
    </dgm:pt>
    <dgm:pt modelId="{6280C9A7-1D41-4458-BEE8-8920804EB75A}" type="pres">
      <dgm:prSet presAssocID="{525E48EB-AFC8-4157-BA52-E1760CC1AAF9}" presName="vert1" presStyleCnt="0"/>
      <dgm:spPr/>
    </dgm:pt>
    <dgm:pt modelId="{39EC8D72-134F-4B84-B964-246CC3E11558}" type="pres">
      <dgm:prSet presAssocID="{F0E79C53-83E1-46AF-9DAB-15B56B74F52E}" presName="thickLine" presStyleLbl="alignNode1" presStyleIdx="13" presStyleCnt="18"/>
      <dgm:spPr/>
    </dgm:pt>
    <dgm:pt modelId="{26760072-B04A-4D3D-87EB-2C1D683E832A}" type="pres">
      <dgm:prSet presAssocID="{F0E79C53-83E1-46AF-9DAB-15B56B74F52E}" presName="horz1" presStyleCnt="0"/>
      <dgm:spPr/>
    </dgm:pt>
    <dgm:pt modelId="{792D59C8-7166-4167-A198-CB2E01FF8F0A}" type="pres">
      <dgm:prSet presAssocID="{F0E79C53-83E1-46AF-9DAB-15B56B74F52E}" presName="tx1" presStyleLbl="revTx" presStyleIdx="13" presStyleCnt="18"/>
      <dgm:spPr/>
    </dgm:pt>
    <dgm:pt modelId="{CF58E4E7-5B79-4CDF-AF18-D1C638013D40}" type="pres">
      <dgm:prSet presAssocID="{F0E79C53-83E1-46AF-9DAB-15B56B74F52E}" presName="vert1" presStyleCnt="0"/>
      <dgm:spPr/>
    </dgm:pt>
    <dgm:pt modelId="{4D5EC599-5A73-4BD8-9891-04EBB97E6B26}" type="pres">
      <dgm:prSet presAssocID="{5642B119-D9E0-422C-BA7E-4C0A8AE68B47}" presName="thickLine" presStyleLbl="alignNode1" presStyleIdx="14" presStyleCnt="18"/>
      <dgm:spPr/>
    </dgm:pt>
    <dgm:pt modelId="{20F50F2F-D1F8-4FAA-99A0-E2A3AFF034E5}" type="pres">
      <dgm:prSet presAssocID="{5642B119-D9E0-422C-BA7E-4C0A8AE68B47}" presName="horz1" presStyleCnt="0"/>
      <dgm:spPr/>
    </dgm:pt>
    <dgm:pt modelId="{B36363BC-02F2-4786-99E8-C3DDD5913B49}" type="pres">
      <dgm:prSet presAssocID="{5642B119-D9E0-422C-BA7E-4C0A8AE68B47}" presName="tx1" presStyleLbl="revTx" presStyleIdx="14" presStyleCnt="18"/>
      <dgm:spPr/>
    </dgm:pt>
    <dgm:pt modelId="{F6AF1D5E-0C76-437F-8980-637D9C834D05}" type="pres">
      <dgm:prSet presAssocID="{5642B119-D9E0-422C-BA7E-4C0A8AE68B47}" presName="vert1" presStyleCnt="0"/>
      <dgm:spPr/>
    </dgm:pt>
    <dgm:pt modelId="{729D0D42-662C-4243-A97A-3BBBB43CC8FB}" type="pres">
      <dgm:prSet presAssocID="{E18C97BE-5065-4575-8835-D1BB47F0FBD5}" presName="thickLine" presStyleLbl="alignNode1" presStyleIdx="15" presStyleCnt="18"/>
      <dgm:spPr/>
    </dgm:pt>
    <dgm:pt modelId="{1DCA0373-7FFB-402B-81F9-27F90FEA64C4}" type="pres">
      <dgm:prSet presAssocID="{E18C97BE-5065-4575-8835-D1BB47F0FBD5}" presName="horz1" presStyleCnt="0"/>
      <dgm:spPr/>
    </dgm:pt>
    <dgm:pt modelId="{30EF60FA-CDEB-41F1-824C-B2177B4470F4}" type="pres">
      <dgm:prSet presAssocID="{E18C97BE-5065-4575-8835-D1BB47F0FBD5}" presName="tx1" presStyleLbl="revTx" presStyleIdx="15" presStyleCnt="18"/>
      <dgm:spPr/>
    </dgm:pt>
    <dgm:pt modelId="{5A87FE3D-17B0-4BCB-AA29-DC63D01B6A62}" type="pres">
      <dgm:prSet presAssocID="{E18C97BE-5065-4575-8835-D1BB47F0FBD5}" presName="vert1" presStyleCnt="0"/>
      <dgm:spPr/>
    </dgm:pt>
    <dgm:pt modelId="{B0EBE060-01A6-4E96-8C92-6E216E5BAE10}" type="pres">
      <dgm:prSet presAssocID="{3F34A462-5600-48B8-AD11-06C667454583}" presName="thickLine" presStyleLbl="alignNode1" presStyleIdx="16" presStyleCnt="18"/>
      <dgm:spPr/>
    </dgm:pt>
    <dgm:pt modelId="{3482DC98-078A-41AB-AF80-CF963BD0A0DD}" type="pres">
      <dgm:prSet presAssocID="{3F34A462-5600-48B8-AD11-06C667454583}" presName="horz1" presStyleCnt="0"/>
      <dgm:spPr/>
    </dgm:pt>
    <dgm:pt modelId="{68A2DB30-132F-457B-B3B2-33BCD8441252}" type="pres">
      <dgm:prSet presAssocID="{3F34A462-5600-48B8-AD11-06C667454583}" presName="tx1" presStyleLbl="revTx" presStyleIdx="16" presStyleCnt="18"/>
      <dgm:spPr/>
    </dgm:pt>
    <dgm:pt modelId="{E9D415E0-D599-4C55-9007-EBCB6DB8F935}" type="pres">
      <dgm:prSet presAssocID="{3F34A462-5600-48B8-AD11-06C667454583}" presName="vert1" presStyleCnt="0"/>
      <dgm:spPr/>
    </dgm:pt>
    <dgm:pt modelId="{CC6AACA8-2998-4B20-8388-199251CFA84A}" type="pres">
      <dgm:prSet presAssocID="{F797A23A-3D2C-41AD-AC7C-E6328166E21C}" presName="thickLine" presStyleLbl="alignNode1" presStyleIdx="17" presStyleCnt="18"/>
      <dgm:spPr/>
    </dgm:pt>
    <dgm:pt modelId="{D975A4D1-ADD1-4661-9AED-43AE6541F220}" type="pres">
      <dgm:prSet presAssocID="{F797A23A-3D2C-41AD-AC7C-E6328166E21C}" presName="horz1" presStyleCnt="0"/>
      <dgm:spPr/>
    </dgm:pt>
    <dgm:pt modelId="{00D3B61E-EC5F-4F59-89C3-B1B70FC8E842}" type="pres">
      <dgm:prSet presAssocID="{F797A23A-3D2C-41AD-AC7C-E6328166E21C}" presName="tx1" presStyleLbl="revTx" presStyleIdx="17" presStyleCnt="18"/>
      <dgm:spPr/>
    </dgm:pt>
    <dgm:pt modelId="{606823B4-7729-4DC9-A7B7-1C73269CBCCC}" type="pres">
      <dgm:prSet presAssocID="{F797A23A-3D2C-41AD-AC7C-E6328166E21C}" presName="vert1" presStyleCnt="0"/>
      <dgm:spPr/>
    </dgm:pt>
  </dgm:ptLst>
  <dgm:cxnLst>
    <dgm:cxn modelId="{C7823900-5418-49F7-874D-B8CBA0A69162}" srcId="{D59FFCAD-A197-41AB-BA3A-162F2649B47A}" destId="{6066D5F9-72B7-44D8-BB9D-450988E2DE6F}" srcOrd="2" destOrd="0" parTransId="{E3E54D80-270E-496B-9332-83175E3FFF69}" sibTransId="{C85C19A1-5B86-4AA9-AAC4-1A90161C3E75}"/>
    <dgm:cxn modelId="{3489EF03-0902-434F-9210-2881AC28381D}" srcId="{D59FFCAD-A197-41AB-BA3A-162F2649B47A}" destId="{73D5017A-0F1F-474E-AB4B-B305A8F3C58E}" srcOrd="10" destOrd="0" parTransId="{479711FB-E7C5-4329-8524-7271BCBEA27C}" sibTransId="{25EE4269-4C44-4C22-9A50-225E73BE67A3}"/>
    <dgm:cxn modelId="{399A6004-40DC-43E3-AC6A-5D2486F72F4D}" type="presOf" srcId="{E18C97BE-5065-4575-8835-D1BB47F0FBD5}" destId="{30EF60FA-CDEB-41F1-824C-B2177B4470F4}" srcOrd="0" destOrd="0" presId="urn:microsoft.com/office/officeart/2008/layout/LinedList"/>
    <dgm:cxn modelId="{09A6B70D-0A0E-43B6-B0CB-11DE0288C459}" type="presOf" srcId="{F797A23A-3D2C-41AD-AC7C-E6328166E21C}" destId="{00D3B61E-EC5F-4F59-89C3-B1B70FC8E842}" srcOrd="0" destOrd="0" presId="urn:microsoft.com/office/officeart/2008/layout/LinedList"/>
    <dgm:cxn modelId="{32992311-F8B0-4D1C-9E33-AAEF5315C0D0}" type="presOf" srcId="{00DACEEF-38AE-4AFB-80DD-634D4A8AA6CB}" destId="{032FBA59-EDC0-471C-99C9-2A95DF79D585}" srcOrd="0" destOrd="0" presId="urn:microsoft.com/office/officeart/2008/layout/LinedList"/>
    <dgm:cxn modelId="{9C08D511-1875-4FC7-AF2B-8F1412B175F0}" srcId="{D59FFCAD-A197-41AB-BA3A-162F2649B47A}" destId="{0267CC2D-33F2-431D-A1B5-B23E118155FA}" srcOrd="8" destOrd="0" parTransId="{AE7E9004-8D8F-453C-B0F8-6AAE3D1C1BE7}" sibTransId="{A72943FF-127F-4B65-83F2-F4CE438E8CDF}"/>
    <dgm:cxn modelId="{27B5E211-6F5A-4C7C-A190-5E61B496A74F}" srcId="{D59FFCAD-A197-41AB-BA3A-162F2649B47A}" destId="{678CD598-D3F7-4C62-85E7-CBD9411AD08A}" srcOrd="4" destOrd="0" parTransId="{59093E11-A54E-4E52-A54E-4CD2D6B988FC}" sibTransId="{B06D7EEB-093A-432C-AB98-03377401A4A2}"/>
    <dgm:cxn modelId="{4BB13A16-86C1-43C7-B9E4-B3A1EB774C91}" srcId="{D59FFCAD-A197-41AB-BA3A-162F2649B47A}" destId="{F797A23A-3D2C-41AD-AC7C-E6328166E21C}" srcOrd="17" destOrd="0" parTransId="{1F8E9CD5-999E-4F61-A233-915848467E48}" sibTransId="{AC3DC169-FE9C-44A4-B100-1D6A98FAF393}"/>
    <dgm:cxn modelId="{11EE0117-7623-4105-BBDB-5D3EAB04DBCF}" srcId="{D59FFCAD-A197-41AB-BA3A-162F2649B47A}" destId="{3859C1F8-D585-4754-8BA7-01D93ADD239B}" srcOrd="6" destOrd="0" parTransId="{DBD43BA3-C485-47D0-8A07-0A93E1014A26}" sibTransId="{113141AF-E00F-476B-B247-69E65B37BC5F}"/>
    <dgm:cxn modelId="{6EF50A25-18A5-4978-96E4-43BD5C2D01B6}" type="presOf" srcId="{F0E79C53-83E1-46AF-9DAB-15B56B74F52E}" destId="{792D59C8-7166-4167-A198-CB2E01FF8F0A}" srcOrd="0" destOrd="0" presId="urn:microsoft.com/office/officeart/2008/layout/LinedList"/>
    <dgm:cxn modelId="{3E5FE526-A68D-4FC8-A752-42591BFD856A}" srcId="{D59FFCAD-A197-41AB-BA3A-162F2649B47A}" destId="{EC7AB90A-D078-4E05-8395-0B002909906B}" srcOrd="1" destOrd="0" parTransId="{192EBB18-4C17-4257-9D7C-FB4DA19FF6D3}" sibTransId="{7214EDC5-E1DD-4F6C-BFFA-2A658709BF67}"/>
    <dgm:cxn modelId="{0B31FC28-39B3-490A-BA4E-5DC0D670B419}" srcId="{D59FFCAD-A197-41AB-BA3A-162F2649B47A}" destId="{57053DD1-7DFE-4D0C-82B3-A94D2CBCDB55}" srcOrd="11" destOrd="0" parTransId="{F6F3996B-B44B-4A96-92CF-5AEBA78530F9}" sibTransId="{2AB59368-E4E7-4CF3-BDD7-FEE8C17E7F9E}"/>
    <dgm:cxn modelId="{A1FC8236-25DD-4355-AD06-4B35C79122C8}" srcId="{D59FFCAD-A197-41AB-BA3A-162F2649B47A}" destId="{4C19A3BA-EEAA-4A43-9C90-A71CA503F1AF}" srcOrd="7" destOrd="0" parTransId="{581750D2-A20E-4B47-9569-8BE1A760CBE5}" sibTransId="{5549042E-742F-4E2B-B55D-4DBDA5CC1C50}"/>
    <dgm:cxn modelId="{5916BE36-CB1F-4595-981E-09934CA6DFE5}" type="presOf" srcId="{5D067449-F226-4B49-B2D5-44469F8CC11E}" destId="{46975CFC-7858-43B0-AAF4-AB41713F6BCD}" srcOrd="0" destOrd="0" presId="urn:microsoft.com/office/officeart/2008/layout/LinedList"/>
    <dgm:cxn modelId="{F907E15C-14B8-4161-8155-DE503E16E753}" type="presOf" srcId="{678CD598-D3F7-4C62-85E7-CBD9411AD08A}" destId="{3B53F727-E4FF-44CE-A454-019ABFC2DE7D}" srcOrd="0" destOrd="0" presId="urn:microsoft.com/office/officeart/2008/layout/LinedList"/>
    <dgm:cxn modelId="{5D3A5C5D-9E0F-452A-AD93-5275DE4FBAA0}" type="presOf" srcId="{4C19A3BA-EEAA-4A43-9C90-A71CA503F1AF}" destId="{F03EB310-3EDC-4334-970F-021921BDA5E5}" srcOrd="0" destOrd="0" presId="urn:microsoft.com/office/officeart/2008/layout/LinedList"/>
    <dgm:cxn modelId="{A56F7763-47C8-4871-BDEC-92CB2B9C5017}" type="presOf" srcId="{D59FFCAD-A197-41AB-BA3A-162F2649B47A}" destId="{19924937-2E42-4BBC-AA49-766D6963A8B0}" srcOrd="0" destOrd="0" presId="urn:microsoft.com/office/officeart/2008/layout/LinedList"/>
    <dgm:cxn modelId="{236BF568-46E7-4CA0-AD47-0CCEB6DE99AB}" type="presOf" srcId="{5642B119-D9E0-422C-BA7E-4C0A8AE68B47}" destId="{B36363BC-02F2-4786-99E8-C3DDD5913B49}" srcOrd="0" destOrd="0" presId="urn:microsoft.com/office/officeart/2008/layout/LinedList"/>
    <dgm:cxn modelId="{14B76F6A-834E-4B03-81FB-FB10A7BE0247}" type="presOf" srcId="{3859C1F8-D585-4754-8BA7-01D93ADD239B}" destId="{7709A259-874C-4F8F-94B8-04D307A09FD2}" srcOrd="0" destOrd="0" presId="urn:microsoft.com/office/officeart/2008/layout/LinedList"/>
    <dgm:cxn modelId="{4A34A06F-EA37-40F5-B519-0D8FE9F65408}" type="presOf" srcId="{B608D4C6-5532-499B-A741-F47219E8A074}" destId="{9E745F4F-418F-4806-A834-418572C04A37}" srcOrd="0" destOrd="0" presId="urn:microsoft.com/office/officeart/2008/layout/LinedList"/>
    <dgm:cxn modelId="{CFBC4A72-65C6-4982-9F63-E05661191C0E}" type="presOf" srcId="{6066D5F9-72B7-44D8-BB9D-450988E2DE6F}" destId="{FCC60B0D-CBF2-4E14-B0CC-4F9ACCEF928B}" srcOrd="0" destOrd="0" presId="urn:microsoft.com/office/officeart/2008/layout/LinedList"/>
    <dgm:cxn modelId="{8030A876-F6C2-449E-B8C0-D11F52B877F2}" srcId="{D59FFCAD-A197-41AB-BA3A-162F2649B47A}" destId="{B608D4C6-5532-499B-A741-F47219E8A074}" srcOrd="0" destOrd="0" parTransId="{934EF96F-4622-44B9-A5A2-2B898BEFEEB4}" sibTransId="{D2D5783F-5A03-45CA-860B-04A436A69B34}"/>
    <dgm:cxn modelId="{D39B4057-8EB8-47D3-B115-CF68DAFA0EE7}" srcId="{D59FFCAD-A197-41AB-BA3A-162F2649B47A}" destId="{E18C97BE-5065-4575-8835-D1BB47F0FBD5}" srcOrd="15" destOrd="0" parTransId="{31CF03F6-01CF-4D8A-828A-D6C420AA1CC0}" sibTransId="{DF702195-1B10-4E4F-ACE6-42FC6258C79C}"/>
    <dgm:cxn modelId="{5F5A727E-AC20-4440-9246-E8875DDF286A}" srcId="{D59FFCAD-A197-41AB-BA3A-162F2649B47A}" destId="{525E48EB-AFC8-4157-BA52-E1760CC1AAF9}" srcOrd="12" destOrd="0" parTransId="{B44DF085-D63B-4BA2-9937-CFC02DCD9F05}" sibTransId="{B3D32B0C-7DF9-4535-9482-84969D439295}"/>
    <dgm:cxn modelId="{A4536189-1A39-49E9-8C89-E812FE92083C}" type="presOf" srcId="{EC7AB90A-D078-4E05-8395-0B002909906B}" destId="{03C68D30-7FCA-4B6A-95B6-0E7EE0F73E05}" srcOrd="0" destOrd="0" presId="urn:microsoft.com/office/officeart/2008/layout/LinedList"/>
    <dgm:cxn modelId="{C16DDFA3-B70F-49CC-B5EB-6C222C146129}" srcId="{D59FFCAD-A197-41AB-BA3A-162F2649B47A}" destId="{5642B119-D9E0-422C-BA7E-4C0A8AE68B47}" srcOrd="14" destOrd="0" parTransId="{E20F4DC9-FE05-4A08-96BB-CC976483AD7C}" sibTransId="{15BCABAD-7325-4EDF-833A-C19472FA3AAD}"/>
    <dgm:cxn modelId="{9FBE50B0-713A-44DE-A7C3-3E9453D0AD34}" type="presOf" srcId="{525E48EB-AFC8-4157-BA52-E1760CC1AAF9}" destId="{E252BE4C-9808-400C-A7E9-5D59BB293C64}" srcOrd="0" destOrd="0" presId="urn:microsoft.com/office/officeart/2008/layout/LinedList"/>
    <dgm:cxn modelId="{5ED88BBE-AA11-4DC3-ABB3-370CC4D66559}" type="presOf" srcId="{73D5017A-0F1F-474E-AB4B-B305A8F3C58E}" destId="{975623DA-2650-4B90-95FA-5153330C01FC}" srcOrd="0" destOrd="0" presId="urn:microsoft.com/office/officeart/2008/layout/LinedList"/>
    <dgm:cxn modelId="{DC7516C8-E823-45E9-ADC7-202234DF3374}" srcId="{D59FFCAD-A197-41AB-BA3A-162F2649B47A}" destId="{00DACEEF-38AE-4AFB-80DD-634D4A8AA6CB}" srcOrd="3" destOrd="0" parTransId="{2D23EAF3-CA35-4AB8-9255-F748E9DA6D79}" sibTransId="{015E9261-E1F6-452F-AE95-FEA9554BBD4C}"/>
    <dgm:cxn modelId="{204531D1-04EC-4EBE-87C0-33EC0BEA73F6}" srcId="{D59FFCAD-A197-41AB-BA3A-162F2649B47A}" destId="{5D067449-F226-4B49-B2D5-44469F8CC11E}" srcOrd="5" destOrd="0" parTransId="{58891076-1870-417B-93F6-B7CAF2D89DC8}" sibTransId="{AEA39EF5-743E-49B0-8162-0B76721EA2F7}"/>
    <dgm:cxn modelId="{ADC716D4-E9F8-4F35-9706-2D96B4324B08}" type="presOf" srcId="{3F34A462-5600-48B8-AD11-06C667454583}" destId="{68A2DB30-132F-457B-B3B2-33BCD8441252}" srcOrd="0" destOrd="0" presId="urn:microsoft.com/office/officeart/2008/layout/LinedList"/>
    <dgm:cxn modelId="{F1D79FD5-C6B5-4592-8A67-5B0FE34C95C7}" srcId="{D59FFCAD-A197-41AB-BA3A-162F2649B47A}" destId="{F0E79C53-83E1-46AF-9DAB-15B56B74F52E}" srcOrd="13" destOrd="0" parTransId="{601EA66A-E38E-472E-A991-5B12798F0871}" sibTransId="{063BE3C8-3B66-4AE8-9A9E-39931BB8ADEF}"/>
    <dgm:cxn modelId="{0A0A9CDA-C984-4869-B576-BF6923B5356A}" type="presOf" srcId="{57053DD1-7DFE-4D0C-82B3-A94D2CBCDB55}" destId="{15628D89-9183-43E6-9836-3E4BEE5A1E2F}" srcOrd="0" destOrd="0" presId="urn:microsoft.com/office/officeart/2008/layout/LinedList"/>
    <dgm:cxn modelId="{CB3D38E2-FB7A-4E80-ABD6-A8D0BA4C465D}" srcId="{D59FFCAD-A197-41AB-BA3A-162F2649B47A}" destId="{3F34A462-5600-48B8-AD11-06C667454583}" srcOrd="16" destOrd="0" parTransId="{34DD3C63-BEE6-44FC-BC2B-BB73F667C082}" sibTransId="{A492FC54-2F92-46CE-A078-46E163915040}"/>
    <dgm:cxn modelId="{5C1DECF2-A4AB-489C-9E2D-3663E03F72E0}" type="presOf" srcId="{0B0C8606-8782-4677-9873-0369F2636253}" destId="{5F1D4452-E1EB-46C1-A277-4E331B955DA2}" srcOrd="0" destOrd="0" presId="urn:microsoft.com/office/officeart/2008/layout/LinedList"/>
    <dgm:cxn modelId="{41F7B2F6-D46E-4443-98B9-3F0A27B67C55}" srcId="{D59FFCAD-A197-41AB-BA3A-162F2649B47A}" destId="{0B0C8606-8782-4677-9873-0369F2636253}" srcOrd="9" destOrd="0" parTransId="{00D14E2E-0C56-4803-A934-8DCF4D9BB726}" sibTransId="{4963F2BB-16BB-439D-9CB3-D73EA20E8DE4}"/>
    <dgm:cxn modelId="{832D4CF8-7903-4A77-917B-A68F1BB2131A}" type="presOf" srcId="{0267CC2D-33F2-431D-A1B5-B23E118155FA}" destId="{8C31BFEA-1A0A-46B0-9933-699802589359}" srcOrd="0" destOrd="0" presId="urn:microsoft.com/office/officeart/2008/layout/LinedList"/>
    <dgm:cxn modelId="{B78E10CA-B21C-41F9-B964-9B00C95C4F56}" type="presParOf" srcId="{19924937-2E42-4BBC-AA49-766D6963A8B0}" destId="{7C4C3FD2-63B6-4E1F-AF9D-B58E077B3BBD}" srcOrd="0" destOrd="0" presId="urn:microsoft.com/office/officeart/2008/layout/LinedList"/>
    <dgm:cxn modelId="{682C6DCD-AD91-407A-87C1-0D1B718165D7}" type="presParOf" srcId="{19924937-2E42-4BBC-AA49-766D6963A8B0}" destId="{067837C0-FA71-4F24-8916-BF51E7472C01}" srcOrd="1" destOrd="0" presId="urn:microsoft.com/office/officeart/2008/layout/LinedList"/>
    <dgm:cxn modelId="{FEEC61D5-6E54-4608-80F5-184F8BDD688D}" type="presParOf" srcId="{067837C0-FA71-4F24-8916-BF51E7472C01}" destId="{9E745F4F-418F-4806-A834-418572C04A37}" srcOrd="0" destOrd="0" presId="urn:microsoft.com/office/officeart/2008/layout/LinedList"/>
    <dgm:cxn modelId="{6AC9759F-DABD-490F-BC7C-502E7180452B}" type="presParOf" srcId="{067837C0-FA71-4F24-8916-BF51E7472C01}" destId="{AEE90251-0B63-4032-966B-30A7F69E51D5}" srcOrd="1" destOrd="0" presId="urn:microsoft.com/office/officeart/2008/layout/LinedList"/>
    <dgm:cxn modelId="{D3F1D68D-F256-4303-87A6-CF91B964B942}" type="presParOf" srcId="{19924937-2E42-4BBC-AA49-766D6963A8B0}" destId="{DF276B4C-514A-44D6-9C99-970FF93BCC75}" srcOrd="2" destOrd="0" presId="urn:microsoft.com/office/officeart/2008/layout/LinedList"/>
    <dgm:cxn modelId="{F20AEAED-0DAC-4940-9395-AD80B24DA79E}" type="presParOf" srcId="{19924937-2E42-4BBC-AA49-766D6963A8B0}" destId="{2E0F5608-AAF1-4527-9E64-09454B6BF8F5}" srcOrd="3" destOrd="0" presId="urn:microsoft.com/office/officeart/2008/layout/LinedList"/>
    <dgm:cxn modelId="{A1CF3910-7C7F-42AD-B33F-13696D48F9CD}" type="presParOf" srcId="{2E0F5608-AAF1-4527-9E64-09454B6BF8F5}" destId="{03C68D30-7FCA-4B6A-95B6-0E7EE0F73E05}" srcOrd="0" destOrd="0" presId="urn:microsoft.com/office/officeart/2008/layout/LinedList"/>
    <dgm:cxn modelId="{CA1C0D18-3D1D-4063-9F19-93078EBDF85C}" type="presParOf" srcId="{2E0F5608-AAF1-4527-9E64-09454B6BF8F5}" destId="{BF05A397-08FB-4573-8EDF-473A7A14AE09}" srcOrd="1" destOrd="0" presId="urn:microsoft.com/office/officeart/2008/layout/LinedList"/>
    <dgm:cxn modelId="{0086CC82-063F-43E9-86BF-DBC38E116950}" type="presParOf" srcId="{19924937-2E42-4BBC-AA49-766D6963A8B0}" destId="{B865E994-FA18-44D8-8E42-4B2C6983E008}" srcOrd="4" destOrd="0" presId="urn:microsoft.com/office/officeart/2008/layout/LinedList"/>
    <dgm:cxn modelId="{7035517C-5A03-4451-8900-7571EBF3B548}" type="presParOf" srcId="{19924937-2E42-4BBC-AA49-766D6963A8B0}" destId="{9D9A30CD-39A8-45AD-B430-978497F4511F}" srcOrd="5" destOrd="0" presId="urn:microsoft.com/office/officeart/2008/layout/LinedList"/>
    <dgm:cxn modelId="{9AE7FCAA-BCD2-4902-9C76-AB6A4DEF9958}" type="presParOf" srcId="{9D9A30CD-39A8-45AD-B430-978497F4511F}" destId="{FCC60B0D-CBF2-4E14-B0CC-4F9ACCEF928B}" srcOrd="0" destOrd="0" presId="urn:microsoft.com/office/officeart/2008/layout/LinedList"/>
    <dgm:cxn modelId="{F15039B1-F7C5-4E64-9A03-568BDCDAA743}" type="presParOf" srcId="{9D9A30CD-39A8-45AD-B430-978497F4511F}" destId="{30ABEB31-822F-4CB7-BD6D-407F1E610C80}" srcOrd="1" destOrd="0" presId="urn:microsoft.com/office/officeart/2008/layout/LinedList"/>
    <dgm:cxn modelId="{A6AE73A4-680B-42B4-9CB1-74601768DE3D}" type="presParOf" srcId="{19924937-2E42-4BBC-AA49-766D6963A8B0}" destId="{2AF30527-48D6-4E51-B0A2-31A59CA0D5B0}" srcOrd="6" destOrd="0" presId="urn:microsoft.com/office/officeart/2008/layout/LinedList"/>
    <dgm:cxn modelId="{9CFF7FF7-27C3-4F0A-B316-28193F043FE4}" type="presParOf" srcId="{19924937-2E42-4BBC-AA49-766D6963A8B0}" destId="{52D4AED5-F65E-4E08-B1FA-238515C5BF65}" srcOrd="7" destOrd="0" presId="urn:microsoft.com/office/officeart/2008/layout/LinedList"/>
    <dgm:cxn modelId="{008B7AB2-0645-4A48-A7BA-1E28A4FA3B35}" type="presParOf" srcId="{52D4AED5-F65E-4E08-B1FA-238515C5BF65}" destId="{032FBA59-EDC0-471C-99C9-2A95DF79D585}" srcOrd="0" destOrd="0" presId="urn:microsoft.com/office/officeart/2008/layout/LinedList"/>
    <dgm:cxn modelId="{74179842-508F-4BF2-853B-6EF8792DECAC}" type="presParOf" srcId="{52D4AED5-F65E-4E08-B1FA-238515C5BF65}" destId="{59819B2E-6AA6-4257-A77D-21C227597148}" srcOrd="1" destOrd="0" presId="urn:microsoft.com/office/officeart/2008/layout/LinedList"/>
    <dgm:cxn modelId="{4017710E-9299-418F-A3AC-285CA3FC803B}" type="presParOf" srcId="{19924937-2E42-4BBC-AA49-766D6963A8B0}" destId="{A89BF74C-050A-4841-AECB-899B49DD4E87}" srcOrd="8" destOrd="0" presId="urn:microsoft.com/office/officeart/2008/layout/LinedList"/>
    <dgm:cxn modelId="{14545A6B-3221-46EB-A88D-7A3C09303E65}" type="presParOf" srcId="{19924937-2E42-4BBC-AA49-766D6963A8B0}" destId="{4F661411-A97F-46DF-B1AD-2932AEB4E866}" srcOrd="9" destOrd="0" presId="urn:microsoft.com/office/officeart/2008/layout/LinedList"/>
    <dgm:cxn modelId="{4C94765D-43DE-4273-AD06-2D15FC6EA3A7}" type="presParOf" srcId="{4F661411-A97F-46DF-B1AD-2932AEB4E866}" destId="{3B53F727-E4FF-44CE-A454-019ABFC2DE7D}" srcOrd="0" destOrd="0" presId="urn:microsoft.com/office/officeart/2008/layout/LinedList"/>
    <dgm:cxn modelId="{37563593-AA49-467A-AF36-82B855108BAE}" type="presParOf" srcId="{4F661411-A97F-46DF-B1AD-2932AEB4E866}" destId="{43EFE4B1-4BCF-42EE-A40A-8CF126AE5504}" srcOrd="1" destOrd="0" presId="urn:microsoft.com/office/officeart/2008/layout/LinedList"/>
    <dgm:cxn modelId="{F3363D58-29DA-4E32-A861-16205347603A}" type="presParOf" srcId="{19924937-2E42-4BBC-AA49-766D6963A8B0}" destId="{CEFD60DD-4427-4703-AF2C-64C81E848D6C}" srcOrd="10" destOrd="0" presId="urn:microsoft.com/office/officeart/2008/layout/LinedList"/>
    <dgm:cxn modelId="{8AC4BA7D-5881-4B6A-AEA1-789FFCDCAE12}" type="presParOf" srcId="{19924937-2E42-4BBC-AA49-766D6963A8B0}" destId="{E3C13B4D-75AB-40A1-A78E-B3DB8E6CE2C1}" srcOrd="11" destOrd="0" presId="urn:microsoft.com/office/officeart/2008/layout/LinedList"/>
    <dgm:cxn modelId="{1BF3EF19-234A-4536-94D3-ECA3A8BDD835}" type="presParOf" srcId="{E3C13B4D-75AB-40A1-A78E-B3DB8E6CE2C1}" destId="{46975CFC-7858-43B0-AAF4-AB41713F6BCD}" srcOrd="0" destOrd="0" presId="urn:microsoft.com/office/officeart/2008/layout/LinedList"/>
    <dgm:cxn modelId="{2F186920-2A62-426F-9EEE-515E4767186B}" type="presParOf" srcId="{E3C13B4D-75AB-40A1-A78E-B3DB8E6CE2C1}" destId="{EDAD93A8-F134-40B4-8850-6476F2DBA150}" srcOrd="1" destOrd="0" presId="urn:microsoft.com/office/officeart/2008/layout/LinedList"/>
    <dgm:cxn modelId="{73764BB6-6C2A-4CBA-9B9A-2478FBF43858}" type="presParOf" srcId="{19924937-2E42-4BBC-AA49-766D6963A8B0}" destId="{9CBBF54A-D1A8-4CD7-8A1F-75BBA1C0956C}" srcOrd="12" destOrd="0" presId="urn:microsoft.com/office/officeart/2008/layout/LinedList"/>
    <dgm:cxn modelId="{80F39A82-7B25-48FC-8A6A-9FF732B2CDBF}" type="presParOf" srcId="{19924937-2E42-4BBC-AA49-766D6963A8B0}" destId="{8FCF8B0B-CC6D-4F3D-825A-763186ABD1FE}" srcOrd="13" destOrd="0" presId="urn:microsoft.com/office/officeart/2008/layout/LinedList"/>
    <dgm:cxn modelId="{9344D97E-AC07-4758-9292-4EE15352F9A7}" type="presParOf" srcId="{8FCF8B0B-CC6D-4F3D-825A-763186ABD1FE}" destId="{7709A259-874C-4F8F-94B8-04D307A09FD2}" srcOrd="0" destOrd="0" presId="urn:microsoft.com/office/officeart/2008/layout/LinedList"/>
    <dgm:cxn modelId="{BB548C3A-34D3-4E49-BE80-E7C5606C9428}" type="presParOf" srcId="{8FCF8B0B-CC6D-4F3D-825A-763186ABD1FE}" destId="{A72F50FD-8754-4E49-BB5F-31C98659FD65}" srcOrd="1" destOrd="0" presId="urn:microsoft.com/office/officeart/2008/layout/LinedList"/>
    <dgm:cxn modelId="{73CAD7EF-C58D-429F-9509-18360BA48911}" type="presParOf" srcId="{19924937-2E42-4BBC-AA49-766D6963A8B0}" destId="{9021F74F-85D0-4C86-BCD8-CAFC9B0EFB43}" srcOrd="14" destOrd="0" presId="urn:microsoft.com/office/officeart/2008/layout/LinedList"/>
    <dgm:cxn modelId="{FDAF5FD0-EC6C-443D-A253-5349A12D5F0E}" type="presParOf" srcId="{19924937-2E42-4BBC-AA49-766D6963A8B0}" destId="{DBA19BF6-CD56-4D91-8AFF-37A324DF5F90}" srcOrd="15" destOrd="0" presId="urn:microsoft.com/office/officeart/2008/layout/LinedList"/>
    <dgm:cxn modelId="{06FF3C87-5DC0-4999-B3B5-3AFA609A94F8}" type="presParOf" srcId="{DBA19BF6-CD56-4D91-8AFF-37A324DF5F90}" destId="{F03EB310-3EDC-4334-970F-021921BDA5E5}" srcOrd="0" destOrd="0" presId="urn:microsoft.com/office/officeart/2008/layout/LinedList"/>
    <dgm:cxn modelId="{A88FE759-91C0-466F-B32C-FAE4F9CBE17E}" type="presParOf" srcId="{DBA19BF6-CD56-4D91-8AFF-37A324DF5F90}" destId="{F206072C-1C62-4372-A447-4B2F13A3B991}" srcOrd="1" destOrd="0" presId="urn:microsoft.com/office/officeart/2008/layout/LinedList"/>
    <dgm:cxn modelId="{6EC744C2-7CD8-4629-9182-CAE269FF7944}" type="presParOf" srcId="{19924937-2E42-4BBC-AA49-766D6963A8B0}" destId="{1972211A-27ED-4F4F-B6BC-63BF02B9D86C}" srcOrd="16" destOrd="0" presId="urn:microsoft.com/office/officeart/2008/layout/LinedList"/>
    <dgm:cxn modelId="{9336A3E8-36DB-4440-B08B-3A9442A5E3BE}" type="presParOf" srcId="{19924937-2E42-4BBC-AA49-766D6963A8B0}" destId="{CF8488F8-1D9D-4AEE-947B-82AD811EF5B7}" srcOrd="17" destOrd="0" presId="urn:microsoft.com/office/officeart/2008/layout/LinedList"/>
    <dgm:cxn modelId="{231410FC-99EE-4773-A0BE-28E9039AFCE3}" type="presParOf" srcId="{CF8488F8-1D9D-4AEE-947B-82AD811EF5B7}" destId="{8C31BFEA-1A0A-46B0-9933-699802589359}" srcOrd="0" destOrd="0" presId="urn:microsoft.com/office/officeart/2008/layout/LinedList"/>
    <dgm:cxn modelId="{1FC875AC-8842-4649-A8A5-2F294D16532A}" type="presParOf" srcId="{CF8488F8-1D9D-4AEE-947B-82AD811EF5B7}" destId="{61EE7C9C-06CC-411A-A0D0-90070E45013D}" srcOrd="1" destOrd="0" presId="urn:microsoft.com/office/officeart/2008/layout/LinedList"/>
    <dgm:cxn modelId="{3D9CAABF-4D37-47FE-98C6-3690B3791114}" type="presParOf" srcId="{19924937-2E42-4BBC-AA49-766D6963A8B0}" destId="{027DB9EE-75C2-4A1A-A21E-3254C5AFED65}" srcOrd="18" destOrd="0" presId="urn:microsoft.com/office/officeart/2008/layout/LinedList"/>
    <dgm:cxn modelId="{1780EB5D-740B-42C4-88D9-E7B475CA52EE}" type="presParOf" srcId="{19924937-2E42-4BBC-AA49-766D6963A8B0}" destId="{BE4FAEE8-16C7-4145-B3D6-B645BD2B9A56}" srcOrd="19" destOrd="0" presId="urn:microsoft.com/office/officeart/2008/layout/LinedList"/>
    <dgm:cxn modelId="{68B1E739-F73E-475C-A21E-DADCFE33D9A2}" type="presParOf" srcId="{BE4FAEE8-16C7-4145-B3D6-B645BD2B9A56}" destId="{5F1D4452-E1EB-46C1-A277-4E331B955DA2}" srcOrd="0" destOrd="0" presId="urn:microsoft.com/office/officeart/2008/layout/LinedList"/>
    <dgm:cxn modelId="{54B3BCE6-C9A3-49D6-AE5C-6D742669DD9F}" type="presParOf" srcId="{BE4FAEE8-16C7-4145-B3D6-B645BD2B9A56}" destId="{3C9A93A9-9680-4AAE-96C4-D56B5C8C4DDE}" srcOrd="1" destOrd="0" presId="urn:microsoft.com/office/officeart/2008/layout/LinedList"/>
    <dgm:cxn modelId="{4B1BCE50-F21F-4EBF-871D-47F446D8142A}" type="presParOf" srcId="{19924937-2E42-4BBC-AA49-766D6963A8B0}" destId="{4CD8684B-9DED-4C05-80A7-A79572E7668C}" srcOrd="20" destOrd="0" presId="urn:microsoft.com/office/officeart/2008/layout/LinedList"/>
    <dgm:cxn modelId="{71CF3C06-752C-47BE-97E5-FC8025E115D9}" type="presParOf" srcId="{19924937-2E42-4BBC-AA49-766D6963A8B0}" destId="{A5853D4F-D960-4A94-8835-9E45BC305DAD}" srcOrd="21" destOrd="0" presId="urn:microsoft.com/office/officeart/2008/layout/LinedList"/>
    <dgm:cxn modelId="{FC8484D4-A8ED-4AED-9015-A6AFED5D386C}" type="presParOf" srcId="{A5853D4F-D960-4A94-8835-9E45BC305DAD}" destId="{975623DA-2650-4B90-95FA-5153330C01FC}" srcOrd="0" destOrd="0" presId="urn:microsoft.com/office/officeart/2008/layout/LinedList"/>
    <dgm:cxn modelId="{A3748EE6-77CE-412D-BAB7-C943051F8311}" type="presParOf" srcId="{A5853D4F-D960-4A94-8835-9E45BC305DAD}" destId="{6623D6F6-4164-4E30-A086-A472DF5EE100}" srcOrd="1" destOrd="0" presId="urn:microsoft.com/office/officeart/2008/layout/LinedList"/>
    <dgm:cxn modelId="{61FEFA70-C13E-4C46-BFD4-E96F56442483}" type="presParOf" srcId="{19924937-2E42-4BBC-AA49-766D6963A8B0}" destId="{612C0E35-BF50-4C64-96FC-5CCCA945000D}" srcOrd="22" destOrd="0" presId="urn:microsoft.com/office/officeart/2008/layout/LinedList"/>
    <dgm:cxn modelId="{1B1A329F-C23F-455B-BB69-1CD2881E9B27}" type="presParOf" srcId="{19924937-2E42-4BBC-AA49-766D6963A8B0}" destId="{3D2FED49-A6CB-4409-A7E7-0327DDDAD4AA}" srcOrd="23" destOrd="0" presId="urn:microsoft.com/office/officeart/2008/layout/LinedList"/>
    <dgm:cxn modelId="{370CA787-DE33-4212-9C59-2643D4A94925}" type="presParOf" srcId="{3D2FED49-A6CB-4409-A7E7-0327DDDAD4AA}" destId="{15628D89-9183-43E6-9836-3E4BEE5A1E2F}" srcOrd="0" destOrd="0" presId="urn:microsoft.com/office/officeart/2008/layout/LinedList"/>
    <dgm:cxn modelId="{5C3E657A-6F43-4A91-AF57-F34B3A978481}" type="presParOf" srcId="{3D2FED49-A6CB-4409-A7E7-0327DDDAD4AA}" destId="{B2DC307C-D9F1-423A-8F86-C5DAD26D07F9}" srcOrd="1" destOrd="0" presId="urn:microsoft.com/office/officeart/2008/layout/LinedList"/>
    <dgm:cxn modelId="{3E897430-7B5F-4509-BD25-9A85901A14EA}" type="presParOf" srcId="{19924937-2E42-4BBC-AA49-766D6963A8B0}" destId="{28A1E37A-A3FF-401A-92A9-5EF7D6725A24}" srcOrd="24" destOrd="0" presId="urn:microsoft.com/office/officeart/2008/layout/LinedList"/>
    <dgm:cxn modelId="{6057906C-4C7C-4BA9-9FB0-CD90DF8C8F39}" type="presParOf" srcId="{19924937-2E42-4BBC-AA49-766D6963A8B0}" destId="{6E39C55D-FBBB-49F8-9BCB-2A7D3D861D28}" srcOrd="25" destOrd="0" presId="urn:microsoft.com/office/officeart/2008/layout/LinedList"/>
    <dgm:cxn modelId="{0D83DB88-0D3A-4148-8204-17F2E9CAB15A}" type="presParOf" srcId="{6E39C55D-FBBB-49F8-9BCB-2A7D3D861D28}" destId="{E252BE4C-9808-400C-A7E9-5D59BB293C64}" srcOrd="0" destOrd="0" presId="urn:microsoft.com/office/officeart/2008/layout/LinedList"/>
    <dgm:cxn modelId="{27C04B0B-E6C5-4EC6-9D1E-85ED1F27A312}" type="presParOf" srcId="{6E39C55D-FBBB-49F8-9BCB-2A7D3D861D28}" destId="{6280C9A7-1D41-4458-BEE8-8920804EB75A}" srcOrd="1" destOrd="0" presId="urn:microsoft.com/office/officeart/2008/layout/LinedList"/>
    <dgm:cxn modelId="{D6F74549-EDE1-47FA-A9C0-E0BFA6270F50}" type="presParOf" srcId="{19924937-2E42-4BBC-AA49-766D6963A8B0}" destId="{39EC8D72-134F-4B84-B964-246CC3E11558}" srcOrd="26" destOrd="0" presId="urn:microsoft.com/office/officeart/2008/layout/LinedList"/>
    <dgm:cxn modelId="{BA16851A-C694-4601-B608-4C2F18D3419E}" type="presParOf" srcId="{19924937-2E42-4BBC-AA49-766D6963A8B0}" destId="{26760072-B04A-4D3D-87EB-2C1D683E832A}" srcOrd="27" destOrd="0" presId="urn:microsoft.com/office/officeart/2008/layout/LinedList"/>
    <dgm:cxn modelId="{91AF8251-F743-450F-A3A0-E30955BB6512}" type="presParOf" srcId="{26760072-B04A-4D3D-87EB-2C1D683E832A}" destId="{792D59C8-7166-4167-A198-CB2E01FF8F0A}" srcOrd="0" destOrd="0" presId="urn:microsoft.com/office/officeart/2008/layout/LinedList"/>
    <dgm:cxn modelId="{9D47583A-F6D6-4CE7-A7E9-D817933CCA55}" type="presParOf" srcId="{26760072-B04A-4D3D-87EB-2C1D683E832A}" destId="{CF58E4E7-5B79-4CDF-AF18-D1C638013D40}" srcOrd="1" destOrd="0" presId="urn:microsoft.com/office/officeart/2008/layout/LinedList"/>
    <dgm:cxn modelId="{8FF94A52-BBD9-4C60-9897-10ED5A65D97F}" type="presParOf" srcId="{19924937-2E42-4BBC-AA49-766D6963A8B0}" destId="{4D5EC599-5A73-4BD8-9891-04EBB97E6B26}" srcOrd="28" destOrd="0" presId="urn:microsoft.com/office/officeart/2008/layout/LinedList"/>
    <dgm:cxn modelId="{A5C602A6-A545-47AE-A886-CD09B0D3C068}" type="presParOf" srcId="{19924937-2E42-4BBC-AA49-766D6963A8B0}" destId="{20F50F2F-D1F8-4FAA-99A0-E2A3AFF034E5}" srcOrd="29" destOrd="0" presId="urn:microsoft.com/office/officeart/2008/layout/LinedList"/>
    <dgm:cxn modelId="{6BDC9294-6581-493B-8333-EAD0C02E3C1F}" type="presParOf" srcId="{20F50F2F-D1F8-4FAA-99A0-E2A3AFF034E5}" destId="{B36363BC-02F2-4786-99E8-C3DDD5913B49}" srcOrd="0" destOrd="0" presId="urn:microsoft.com/office/officeart/2008/layout/LinedList"/>
    <dgm:cxn modelId="{40E19DED-1ED8-4F1A-9AD5-240EC4F67062}" type="presParOf" srcId="{20F50F2F-D1F8-4FAA-99A0-E2A3AFF034E5}" destId="{F6AF1D5E-0C76-437F-8980-637D9C834D05}" srcOrd="1" destOrd="0" presId="urn:microsoft.com/office/officeart/2008/layout/LinedList"/>
    <dgm:cxn modelId="{F5774D3C-56D7-499E-8E00-8F718C82C8FF}" type="presParOf" srcId="{19924937-2E42-4BBC-AA49-766D6963A8B0}" destId="{729D0D42-662C-4243-A97A-3BBBB43CC8FB}" srcOrd="30" destOrd="0" presId="urn:microsoft.com/office/officeart/2008/layout/LinedList"/>
    <dgm:cxn modelId="{E5F6F36F-CD97-4068-B54D-9122FBCB3066}" type="presParOf" srcId="{19924937-2E42-4BBC-AA49-766D6963A8B0}" destId="{1DCA0373-7FFB-402B-81F9-27F90FEA64C4}" srcOrd="31" destOrd="0" presId="urn:microsoft.com/office/officeart/2008/layout/LinedList"/>
    <dgm:cxn modelId="{56B21294-5A2D-4AA5-A893-E8D6D08D1DF4}" type="presParOf" srcId="{1DCA0373-7FFB-402B-81F9-27F90FEA64C4}" destId="{30EF60FA-CDEB-41F1-824C-B2177B4470F4}" srcOrd="0" destOrd="0" presId="urn:microsoft.com/office/officeart/2008/layout/LinedList"/>
    <dgm:cxn modelId="{75096A6B-BA59-4397-BA7C-326E8E6CE0B2}" type="presParOf" srcId="{1DCA0373-7FFB-402B-81F9-27F90FEA64C4}" destId="{5A87FE3D-17B0-4BCB-AA29-DC63D01B6A62}" srcOrd="1" destOrd="0" presId="urn:microsoft.com/office/officeart/2008/layout/LinedList"/>
    <dgm:cxn modelId="{8A917EE5-47A9-4F70-8E4D-1DBB81344943}" type="presParOf" srcId="{19924937-2E42-4BBC-AA49-766D6963A8B0}" destId="{B0EBE060-01A6-4E96-8C92-6E216E5BAE10}" srcOrd="32" destOrd="0" presId="urn:microsoft.com/office/officeart/2008/layout/LinedList"/>
    <dgm:cxn modelId="{1C20951D-DC0C-40B5-A9E1-DE5B034010E1}" type="presParOf" srcId="{19924937-2E42-4BBC-AA49-766D6963A8B0}" destId="{3482DC98-078A-41AB-AF80-CF963BD0A0DD}" srcOrd="33" destOrd="0" presId="urn:microsoft.com/office/officeart/2008/layout/LinedList"/>
    <dgm:cxn modelId="{4DE58C26-F5B6-4D1C-902D-1960E1056466}" type="presParOf" srcId="{3482DC98-078A-41AB-AF80-CF963BD0A0DD}" destId="{68A2DB30-132F-457B-B3B2-33BCD8441252}" srcOrd="0" destOrd="0" presId="urn:microsoft.com/office/officeart/2008/layout/LinedList"/>
    <dgm:cxn modelId="{DF9290E2-ED35-4606-820B-D88FD3198B9C}" type="presParOf" srcId="{3482DC98-078A-41AB-AF80-CF963BD0A0DD}" destId="{E9D415E0-D599-4C55-9007-EBCB6DB8F935}" srcOrd="1" destOrd="0" presId="urn:microsoft.com/office/officeart/2008/layout/LinedList"/>
    <dgm:cxn modelId="{FFB8B097-0917-47EB-BEFF-7DB9E87D69DF}" type="presParOf" srcId="{19924937-2E42-4BBC-AA49-766D6963A8B0}" destId="{CC6AACA8-2998-4B20-8388-199251CFA84A}" srcOrd="34" destOrd="0" presId="urn:microsoft.com/office/officeart/2008/layout/LinedList"/>
    <dgm:cxn modelId="{0737E199-B8C8-4F92-BFD8-659A520217E9}" type="presParOf" srcId="{19924937-2E42-4BBC-AA49-766D6963A8B0}" destId="{D975A4D1-ADD1-4661-9AED-43AE6541F220}" srcOrd="35" destOrd="0" presId="urn:microsoft.com/office/officeart/2008/layout/LinedList"/>
    <dgm:cxn modelId="{033B95B0-5466-4F08-8BB1-0E6E46C4FD17}" type="presParOf" srcId="{D975A4D1-ADD1-4661-9AED-43AE6541F220}" destId="{00D3B61E-EC5F-4F59-89C3-B1B70FC8E842}" srcOrd="0" destOrd="0" presId="urn:microsoft.com/office/officeart/2008/layout/LinedList"/>
    <dgm:cxn modelId="{A0022D90-3576-4251-AF7A-2A3B22BD7AD3}" type="presParOf" srcId="{D975A4D1-ADD1-4661-9AED-43AE6541F220}" destId="{606823B4-7729-4DC9-A7B7-1C73269CBCC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906C72-9D41-4F0A-B20F-5B336744350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DF57CA-B565-4885-ABFA-9AB2A8A06AD3}">
      <dgm:prSet/>
      <dgm:spPr/>
      <dgm:t>
        <a:bodyPr/>
        <a:lstStyle/>
        <a:p>
          <a:r>
            <a:rPr lang="en-IN"/>
            <a:t>Why ‘Object-Oriented’? </a:t>
          </a:r>
          <a:endParaRPr lang="en-US"/>
        </a:p>
      </dgm:t>
    </dgm:pt>
    <dgm:pt modelId="{3B8C2B82-E8EC-4AB1-8DF9-6AADF34EC408}" type="parTrans" cxnId="{B90B9043-00F2-46BF-B2DF-063AF7C11364}">
      <dgm:prSet/>
      <dgm:spPr/>
      <dgm:t>
        <a:bodyPr/>
        <a:lstStyle/>
        <a:p>
          <a:endParaRPr lang="en-US"/>
        </a:p>
      </dgm:t>
    </dgm:pt>
    <dgm:pt modelId="{81F15553-E471-452D-B347-379B6AE522F5}" type="sibTrans" cxnId="{B90B9043-00F2-46BF-B2DF-063AF7C11364}">
      <dgm:prSet/>
      <dgm:spPr/>
      <dgm:t>
        <a:bodyPr/>
        <a:lstStyle/>
        <a:p>
          <a:endParaRPr lang="en-US"/>
        </a:p>
      </dgm:t>
    </dgm:pt>
    <dgm:pt modelId="{2A54E621-B628-4255-B021-FE7E376749A9}">
      <dgm:prSet/>
      <dgm:spPr/>
      <dgm:t>
        <a:bodyPr/>
        <a:lstStyle/>
        <a:p>
          <a:r>
            <a:rPr lang="en-IN"/>
            <a:t>A well-designed set of objects is resilient to reuse and change.</a:t>
          </a:r>
          <a:endParaRPr lang="en-US"/>
        </a:p>
      </dgm:t>
    </dgm:pt>
    <dgm:pt modelId="{3DBDE20D-1A1A-435D-ADCB-68151EE1C565}" type="parTrans" cxnId="{BA3F3772-53A8-43B5-91A4-006C07C45171}">
      <dgm:prSet/>
      <dgm:spPr/>
      <dgm:t>
        <a:bodyPr/>
        <a:lstStyle/>
        <a:p>
          <a:endParaRPr lang="en-US"/>
        </a:p>
      </dgm:t>
    </dgm:pt>
    <dgm:pt modelId="{EEC0AAB9-1A16-44EB-B673-E0B64660C64B}" type="sibTrans" cxnId="{BA3F3772-53A8-43B5-91A4-006C07C45171}">
      <dgm:prSet/>
      <dgm:spPr/>
      <dgm:t>
        <a:bodyPr/>
        <a:lstStyle/>
        <a:p>
          <a:endParaRPr lang="en-US"/>
        </a:p>
      </dgm:t>
    </dgm:pt>
    <dgm:pt modelId="{782312CA-1128-4BF0-9457-EDD43A57D835}">
      <dgm:prSet/>
      <dgm:spPr/>
      <dgm:t>
        <a:bodyPr/>
        <a:lstStyle/>
        <a:p>
          <a:r>
            <a:rPr lang="en-IN"/>
            <a:t>Visual models offer more efficient communication. </a:t>
          </a:r>
          <a:endParaRPr lang="en-US"/>
        </a:p>
      </dgm:t>
    </dgm:pt>
    <dgm:pt modelId="{6AE93EB3-E6DB-4183-8C38-D29BADAB4BF6}" type="parTrans" cxnId="{60B77694-3FE3-4F74-B188-A2D9DDDCCC07}">
      <dgm:prSet/>
      <dgm:spPr/>
      <dgm:t>
        <a:bodyPr/>
        <a:lstStyle/>
        <a:p>
          <a:endParaRPr lang="en-US"/>
        </a:p>
      </dgm:t>
    </dgm:pt>
    <dgm:pt modelId="{CCBF89F6-4B5F-4711-956F-4E4ED68B4E9E}" type="sibTrans" cxnId="{60B77694-3FE3-4F74-B188-A2D9DDDCCC07}">
      <dgm:prSet/>
      <dgm:spPr/>
      <dgm:t>
        <a:bodyPr/>
        <a:lstStyle/>
        <a:p>
          <a:endParaRPr lang="en-US"/>
        </a:p>
      </dgm:t>
    </dgm:pt>
    <dgm:pt modelId="{DD1A3D19-855A-4003-9624-3F88D664E902}">
      <dgm:prSet/>
      <dgm:spPr/>
      <dgm:t>
        <a:bodyPr/>
        <a:lstStyle/>
        <a:p>
          <a:r>
            <a:rPr lang="en-IN"/>
            <a:t>The modeling process helps create a common vocabulary and shared understanding between developers and users / clients.</a:t>
          </a:r>
          <a:endParaRPr lang="en-US"/>
        </a:p>
      </dgm:t>
    </dgm:pt>
    <dgm:pt modelId="{E097868A-67DA-41AB-ABAF-EF27E9452A81}" type="parTrans" cxnId="{5AA1C694-57C5-4A1F-8D75-D205F52735C5}">
      <dgm:prSet/>
      <dgm:spPr/>
      <dgm:t>
        <a:bodyPr/>
        <a:lstStyle/>
        <a:p>
          <a:endParaRPr lang="en-US"/>
        </a:p>
      </dgm:t>
    </dgm:pt>
    <dgm:pt modelId="{2842766E-B41B-4E32-8295-CDF3A02B2302}" type="sibTrans" cxnId="{5AA1C694-57C5-4A1F-8D75-D205F52735C5}">
      <dgm:prSet/>
      <dgm:spPr/>
      <dgm:t>
        <a:bodyPr/>
        <a:lstStyle/>
        <a:p>
          <a:endParaRPr lang="en-US"/>
        </a:p>
      </dgm:t>
    </dgm:pt>
    <dgm:pt modelId="{F539972A-A33F-45B0-8631-DB609FFA6702}">
      <dgm:prSet/>
      <dgm:spPr/>
      <dgm:t>
        <a:bodyPr/>
        <a:lstStyle/>
        <a:p>
          <a:r>
            <a:rPr lang="en-IN"/>
            <a:t>You don’t need to be a computer programmer to understand an object model. </a:t>
          </a:r>
          <a:endParaRPr lang="en-US"/>
        </a:p>
      </dgm:t>
    </dgm:pt>
    <dgm:pt modelId="{2A0E6E63-488B-4F97-82B2-939D5C3E8691}" type="parTrans" cxnId="{E71E547D-4E0D-4718-B7FC-2D6B76714A09}">
      <dgm:prSet/>
      <dgm:spPr/>
      <dgm:t>
        <a:bodyPr/>
        <a:lstStyle/>
        <a:p>
          <a:endParaRPr lang="en-US"/>
        </a:p>
      </dgm:t>
    </dgm:pt>
    <dgm:pt modelId="{DBC832FA-2FFF-446C-9E67-8762E6248F5A}" type="sibTrans" cxnId="{E71E547D-4E0D-4718-B7FC-2D6B76714A09}">
      <dgm:prSet/>
      <dgm:spPr/>
      <dgm:t>
        <a:bodyPr/>
        <a:lstStyle/>
        <a:p>
          <a:endParaRPr lang="en-US"/>
        </a:p>
      </dgm:t>
    </dgm:pt>
    <dgm:pt modelId="{8C628CA9-1637-44DA-9927-D14AFB15492B}">
      <dgm:prSet/>
      <dgm:spPr/>
      <dgm:t>
        <a:bodyPr/>
        <a:lstStyle/>
        <a:p>
          <a:r>
            <a:rPr lang="en-IN"/>
            <a:t>You can make more $$$ - </a:t>
          </a:r>
          <a:endParaRPr lang="en-US"/>
        </a:p>
      </dgm:t>
    </dgm:pt>
    <dgm:pt modelId="{83B03735-2029-4BB0-91DF-B68A719CD9A9}" type="parTrans" cxnId="{AA530CB2-C773-4762-8D19-C3C68C80DDA6}">
      <dgm:prSet/>
      <dgm:spPr/>
      <dgm:t>
        <a:bodyPr/>
        <a:lstStyle/>
        <a:p>
          <a:endParaRPr lang="en-US"/>
        </a:p>
      </dgm:t>
    </dgm:pt>
    <dgm:pt modelId="{5AA10AB2-A45C-48C8-B8AD-46567AF9539D}" type="sibTrans" cxnId="{AA530CB2-C773-4762-8D19-C3C68C80DDA6}">
      <dgm:prSet/>
      <dgm:spPr/>
      <dgm:t>
        <a:bodyPr/>
        <a:lstStyle/>
        <a:p>
          <a:endParaRPr lang="en-US"/>
        </a:p>
      </dgm:t>
    </dgm:pt>
    <dgm:pt modelId="{BA78A271-3764-4BB0-91A8-18DF2185AE8F}">
      <dgm:prSet/>
      <dgm:spPr/>
      <dgm:t>
        <a:bodyPr/>
        <a:lstStyle/>
        <a:p>
          <a:r>
            <a:rPr lang="en-IN"/>
            <a:t>Objects allow all of these benefits, but do not provide them. </a:t>
          </a:r>
          <a:endParaRPr lang="en-US"/>
        </a:p>
      </dgm:t>
    </dgm:pt>
    <dgm:pt modelId="{F6CEEF0C-2C29-4218-AE16-13FCB3553FE1}" type="parTrans" cxnId="{A5624E6D-585A-49A2-BD03-DC1842FDC56A}">
      <dgm:prSet/>
      <dgm:spPr/>
      <dgm:t>
        <a:bodyPr/>
        <a:lstStyle/>
        <a:p>
          <a:endParaRPr lang="en-US"/>
        </a:p>
      </dgm:t>
    </dgm:pt>
    <dgm:pt modelId="{00625377-80DD-45C2-8BBC-54F7167B8D0C}" type="sibTrans" cxnId="{A5624E6D-585A-49A2-BD03-DC1842FDC56A}">
      <dgm:prSet/>
      <dgm:spPr/>
      <dgm:t>
        <a:bodyPr/>
        <a:lstStyle/>
        <a:p>
          <a:endParaRPr lang="en-US"/>
        </a:p>
      </dgm:t>
    </dgm:pt>
    <dgm:pt modelId="{4F442FF9-EA52-4715-B46A-D1CE2A368D6B}" type="pres">
      <dgm:prSet presAssocID="{C0906C72-9D41-4F0A-B20F-5B3367443509}" presName="linear" presStyleCnt="0">
        <dgm:presLayoutVars>
          <dgm:animLvl val="lvl"/>
          <dgm:resizeHandles val="exact"/>
        </dgm:presLayoutVars>
      </dgm:prSet>
      <dgm:spPr/>
    </dgm:pt>
    <dgm:pt modelId="{C8E5AE39-F206-43B3-BB47-750DD4EF6160}" type="pres">
      <dgm:prSet presAssocID="{E0DF57CA-B565-4885-ABFA-9AB2A8A06AD3}" presName="parentText" presStyleLbl="node1" presStyleIdx="0" presStyleCnt="3">
        <dgm:presLayoutVars>
          <dgm:chMax val="0"/>
          <dgm:bulletEnabled val="1"/>
        </dgm:presLayoutVars>
      </dgm:prSet>
      <dgm:spPr/>
    </dgm:pt>
    <dgm:pt modelId="{C88EFE97-C9D5-4568-9A29-F841A790D4D5}" type="pres">
      <dgm:prSet presAssocID="{81F15553-E471-452D-B347-379B6AE522F5}" presName="spacer" presStyleCnt="0"/>
      <dgm:spPr/>
    </dgm:pt>
    <dgm:pt modelId="{625DEC59-4A51-4D26-933A-1FFA64203D09}" type="pres">
      <dgm:prSet presAssocID="{2A54E621-B628-4255-B021-FE7E376749A9}" presName="parentText" presStyleLbl="node1" presStyleIdx="1" presStyleCnt="3">
        <dgm:presLayoutVars>
          <dgm:chMax val="0"/>
          <dgm:bulletEnabled val="1"/>
        </dgm:presLayoutVars>
      </dgm:prSet>
      <dgm:spPr/>
    </dgm:pt>
    <dgm:pt modelId="{1C624A06-E609-4A09-B9EC-E9153F7BFD04}" type="pres">
      <dgm:prSet presAssocID="{2A54E621-B628-4255-B021-FE7E376749A9}" presName="childText" presStyleLbl="revTx" presStyleIdx="0" presStyleCnt="1">
        <dgm:presLayoutVars>
          <dgm:bulletEnabled val="1"/>
        </dgm:presLayoutVars>
      </dgm:prSet>
      <dgm:spPr/>
    </dgm:pt>
    <dgm:pt modelId="{4DF86BC8-DC19-4643-B795-219384BA2282}" type="pres">
      <dgm:prSet presAssocID="{BA78A271-3764-4BB0-91A8-18DF2185AE8F}" presName="parentText" presStyleLbl="node1" presStyleIdx="2" presStyleCnt="3">
        <dgm:presLayoutVars>
          <dgm:chMax val="0"/>
          <dgm:bulletEnabled val="1"/>
        </dgm:presLayoutVars>
      </dgm:prSet>
      <dgm:spPr/>
    </dgm:pt>
  </dgm:ptLst>
  <dgm:cxnLst>
    <dgm:cxn modelId="{C7467A02-7414-4C3D-A2A8-4B2EB87B588A}" type="presOf" srcId="{DD1A3D19-855A-4003-9624-3F88D664E902}" destId="{1C624A06-E609-4A09-B9EC-E9153F7BFD04}" srcOrd="0" destOrd="1" presId="urn:microsoft.com/office/officeart/2005/8/layout/vList2"/>
    <dgm:cxn modelId="{586B8A5B-D62A-4BD6-942D-5ABEC34A1D56}" type="presOf" srcId="{BA78A271-3764-4BB0-91A8-18DF2185AE8F}" destId="{4DF86BC8-DC19-4643-B795-219384BA2282}" srcOrd="0" destOrd="0" presId="urn:microsoft.com/office/officeart/2005/8/layout/vList2"/>
    <dgm:cxn modelId="{B90B9043-00F2-46BF-B2DF-063AF7C11364}" srcId="{C0906C72-9D41-4F0A-B20F-5B3367443509}" destId="{E0DF57CA-B565-4885-ABFA-9AB2A8A06AD3}" srcOrd="0" destOrd="0" parTransId="{3B8C2B82-E8EC-4AB1-8DF9-6AADF34EC408}" sibTransId="{81F15553-E471-452D-B347-379B6AE522F5}"/>
    <dgm:cxn modelId="{A5624E6D-585A-49A2-BD03-DC1842FDC56A}" srcId="{C0906C72-9D41-4F0A-B20F-5B3367443509}" destId="{BA78A271-3764-4BB0-91A8-18DF2185AE8F}" srcOrd="2" destOrd="0" parTransId="{F6CEEF0C-2C29-4218-AE16-13FCB3553FE1}" sibTransId="{00625377-80DD-45C2-8BBC-54F7167B8D0C}"/>
    <dgm:cxn modelId="{FFEED070-DFCF-430F-8843-94C5ABEC22D6}" type="presOf" srcId="{2A54E621-B628-4255-B021-FE7E376749A9}" destId="{625DEC59-4A51-4D26-933A-1FFA64203D09}" srcOrd="0" destOrd="0" presId="urn:microsoft.com/office/officeart/2005/8/layout/vList2"/>
    <dgm:cxn modelId="{BA3F3772-53A8-43B5-91A4-006C07C45171}" srcId="{C0906C72-9D41-4F0A-B20F-5B3367443509}" destId="{2A54E621-B628-4255-B021-FE7E376749A9}" srcOrd="1" destOrd="0" parTransId="{3DBDE20D-1A1A-435D-ADCB-68151EE1C565}" sibTransId="{EEC0AAB9-1A16-44EB-B673-E0B64660C64B}"/>
    <dgm:cxn modelId="{E71E547D-4E0D-4718-B7FC-2D6B76714A09}" srcId="{2A54E621-B628-4255-B021-FE7E376749A9}" destId="{F539972A-A33F-45B0-8631-DB609FFA6702}" srcOrd="2" destOrd="0" parTransId="{2A0E6E63-488B-4F97-82B2-939D5C3E8691}" sibTransId="{DBC832FA-2FFF-446C-9E67-8762E6248F5A}"/>
    <dgm:cxn modelId="{C90D478A-0896-458F-87E5-6E6F57C2001E}" type="presOf" srcId="{C0906C72-9D41-4F0A-B20F-5B3367443509}" destId="{4F442FF9-EA52-4715-B46A-D1CE2A368D6B}" srcOrd="0" destOrd="0" presId="urn:microsoft.com/office/officeart/2005/8/layout/vList2"/>
    <dgm:cxn modelId="{60B77694-3FE3-4F74-B188-A2D9DDDCCC07}" srcId="{2A54E621-B628-4255-B021-FE7E376749A9}" destId="{782312CA-1128-4BF0-9457-EDD43A57D835}" srcOrd="0" destOrd="0" parTransId="{6AE93EB3-E6DB-4183-8C38-D29BADAB4BF6}" sibTransId="{CCBF89F6-4B5F-4711-956F-4E4ED68B4E9E}"/>
    <dgm:cxn modelId="{5AA1C694-57C5-4A1F-8D75-D205F52735C5}" srcId="{2A54E621-B628-4255-B021-FE7E376749A9}" destId="{DD1A3D19-855A-4003-9624-3F88D664E902}" srcOrd="1" destOrd="0" parTransId="{E097868A-67DA-41AB-ABAF-EF27E9452A81}" sibTransId="{2842766E-B41B-4E32-8295-CDF3A02B2302}"/>
    <dgm:cxn modelId="{9ACDDF99-15D7-4979-894D-1ABAC237BA1A}" type="presOf" srcId="{8C628CA9-1637-44DA-9927-D14AFB15492B}" destId="{1C624A06-E609-4A09-B9EC-E9153F7BFD04}" srcOrd="0" destOrd="3" presId="urn:microsoft.com/office/officeart/2005/8/layout/vList2"/>
    <dgm:cxn modelId="{AA530CB2-C773-4762-8D19-C3C68C80DDA6}" srcId="{2A54E621-B628-4255-B021-FE7E376749A9}" destId="{8C628CA9-1637-44DA-9927-D14AFB15492B}" srcOrd="3" destOrd="0" parTransId="{83B03735-2029-4BB0-91DF-B68A719CD9A9}" sibTransId="{5AA10AB2-A45C-48C8-B8AD-46567AF9539D}"/>
    <dgm:cxn modelId="{DB22EEC5-DEA4-45F0-AE8F-DA67774A6BD8}" type="presOf" srcId="{782312CA-1128-4BF0-9457-EDD43A57D835}" destId="{1C624A06-E609-4A09-B9EC-E9153F7BFD04}" srcOrd="0" destOrd="0" presId="urn:microsoft.com/office/officeart/2005/8/layout/vList2"/>
    <dgm:cxn modelId="{0F163CC9-A819-4F55-A677-48D7D383D54E}" type="presOf" srcId="{F539972A-A33F-45B0-8631-DB609FFA6702}" destId="{1C624A06-E609-4A09-B9EC-E9153F7BFD04}" srcOrd="0" destOrd="2" presId="urn:microsoft.com/office/officeart/2005/8/layout/vList2"/>
    <dgm:cxn modelId="{06DFCFE6-BC7C-41A3-94D2-876A971BF555}" type="presOf" srcId="{E0DF57CA-B565-4885-ABFA-9AB2A8A06AD3}" destId="{C8E5AE39-F206-43B3-BB47-750DD4EF6160}" srcOrd="0" destOrd="0" presId="urn:microsoft.com/office/officeart/2005/8/layout/vList2"/>
    <dgm:cxn modelId="{3E9165A9-67E5-4B7A-8DF6-733169E3037E}" type="presParOf" srcId="{4F442FF9-EA52-4715-B46A-D1CE2A368D6B}" destId="{C8E5AE39-F206-43B3-BB47-750DD4EF6160}" srcOrd="0" destOrd="0" presId="urn:microsoft.com/office/officeart/2005/8/layout/vList2"/>
    <dgm:cxn modelId="{554ADBC4-CBB1-42FA-80A5-AC81EAB8E2DB}" type="presParOf" srcId="{4F442FF9-EA52-4715-B46A-D1CE2A368D6B}" destId="{C88EFE97-C9D5-4568-9A29-F841A790D4D5}" srcOrd="1" destOrd="0" presId="urn:microsoft.com/office/officeart/2005/8/layout/vList2"/>
    <dgm:cxn modelId="{C4B65221-3A03-4863-8963-D7446B4BC719}" type="presParOf" srcId="{4F442FF9-EA52-4715-B46A-D1CE2A368D6B}" destId="{625DEC59-4A51-4D26-933A-1FFA64203D09}" srcOrd="2" destOrd="0" presId="urn:microsoft.com/office/officeart/2005/8/layout/vList2"/>
    <dgm:cxn modelId="{E0F824CD-1D11-4D6E-9993-8EBF674CC70D}" type="presParOf" srcId="{4F442FF9-EA52-4715-B46A-D1CE2A368D6B}" destId="{1C624A06-E609-4A09-B9EC-E9153F7BFD04}" srcOrd="3" destOrd="0" presId="urn:microsoft.com/office/officeart/2005/8/layout/vList2"/>
    <dgm:cxn modelId="{B6AB53EC-7446-485E-BBF3-C2925DA912AC}" type="presParOf" srcId="{4F442FF9-EA52-4715-B46A-D1CE2A368D6B}" destId="{4DF86BC8-DC19-4643-B795-219384BA228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7E7A7-2FA7-4638-A773-04EF91BC1E68}">
      <dsp:nvSpPr>
        <dsp:cNvPr id="0" name=""/>
        <dsp:cNvSpPr/>
      </dsp:nvSpPr>
      <dsp:spPr>
        <a:xfrm>
          <a:off x="0" y="4592"/>
          <a:ext cx="6301601" cy="9782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F7169F-B8F6-463F-9D2D-C7490C1D861C}">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D7F68-F7EF-4D26-9AD7-BD0F7D53BB73}">
      <dsp:nvSpPr>
        <dsp:cNvPr id="0" name=""/>
        <dsp:cNvSpPr/>
      </dsp:nvSpPr>
      <dsp:spPr>
        <a:xfrm>
          <a:off x="1129902" y="4592"/>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IN" sz="1800" kern="1200"/>
            <a:t>Effective (rapid and adaptive) response to change (team members, new technology, requirements)</a:t>
          </a:r>
          <a:endParaRPr lang="en-US" sz="1800" kern="1200"/>
        </a:p>
      </dsp:txBody>
      <dsp:txXfrm>
        <a:off x="1129902" y="4592"/>
        <a:ext cx="5171698" cy="978270"/>
      </dsp:txXfrm>
    </dsp:sp>
    <dsp:sp modelId="{3BDB83AC-BE94-4FBD-A672-15DF5F54EB06}">
      <dsp:nvSpPr>
        <dsp:cNvPr id="0" name=""/>
        <dsp:cNvSpPr/>
      </dsp:nvSpPr>
      <dsp:spPr>
        <a:xfrm>
          <a:off x="0" y="1227431"/>
          <a:ext cx="6301601" cy="9782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78DC3-51E3-493D-9586-092956879522}">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F9C6D-1A7A-47BA-A9CA-F6FC37150E64}">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IN" sz="1800" kern="1200"/>
            <a:t>Effective communication among all team members, technological and business people, software engineers and managers </a:t>
          </a:r>
          <a:endParaRPr lang="en-US" sz="1800" kern="1200"/>
        </a:p>
      </dsp:txBody>
      <dsp:txXfrm>
        <a:off x="1129902" y="1227431"/>
        <a:ext cx="5171698" cy="978270"/>
      </dsp:txXfrm>
    </dsp:sp>
    <dsp:sp modelId="{7F53D976-51BB-44C4-8B18-FF2E10D8DC04}">
      <dsp:nvSpPr>
        <dsp:cNvPr id="0" name=""/>
        <dsp:cNvSpPr/>
      </dsp:nvSpPr>
      <dsp:spPr>
        <a:xfrm>
          <a:off x="0" y="2450269"/>
          <a:ext cx="6301601" cy="9782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6B27F-9F14-473D-92C6-37C56B3ECAAE}">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AD1E1-D9F9-4314-A223-D00612E715FB}">
      <dsp:nvSpPr>
        <dsp:cNvPr id="0" name=""/>
        <dsp:cNvSpPr/>
      </dsp:nvSpPr>
      <dsp:spPr>
        <a:xfrm>
          <a:off x="1129902" y="2450269"/>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IN" sz="1800" kern="1200"/>
            <a:t>Drawing the customer into the team. Eliminate “us and them” attitude.</a:t>
          </a:r>
          <a:endParaRPr lang="en-US" sz="1800" kern="1200"/>
        </a:p>
      </dsp:txBody>
      <dsp:txXfrm>
        <a:off x="1129902" y="2450269"/>
        <a:ext cx="5171698" cy="978270"/>
      </dsp:txXfrm>
    </dsp:sp>
    <dsp:sp modelId="{21581CA2-866D-48AF-9A0B-D2D1BBD0D70B}">
      <dsp:nvSpPr>
        <dsp:cNvPr id="0" name=""/>
        <dsp:cNvSpPr/>
      </dsp:nvSpPr>
      <dsp:spPr>
        <a:xfrm>
          <a:off x="0" y="3673107"/>
          <a:ext cx="6301601" cy="97827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B49759-F42A-4A32-980C-BD290D2D250E}">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249673-3802-4EBD-AC43-1F9C715243D1}">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IN" sz="1800" kern="1200"/>
            <a:t>Organizing a team so that it is in control of the work performed!</a:t>
          </a:r>
          <a:endParaRPr lang="en-US" sz="1800" kern="1200"/>
        </a:p>
      </dsp:txBody>
      <dsp:txXfrm>
        <a:off x="1129902" y="3673107"/>
        <a:ext cx="5171698" cy="978270"/>
      </dsp:txXfrm>
    </dsp:sp>
    <dsp:sp modelId="{961CFD5D-78F8-455A-A683-67C24B7DC285}">
      <dsp:nvSpPr>
        <dsp:cNvPr id="0" name=""/>
        <dsp:cNvSpPr/>
      </dsp:nvSpPr>
      <dsp:spPr>
        <a:xfrm>
          <a:off x="0" y="4895945"/>
          <a:ext cx="6301601" cy="97827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8ED28-F15C-4BFC-882C-D905048B5B08}">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BD1855-DF16-4870-BD19-F065FC75B2A0}">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IN" sz="1800" kern="1200"/>
            <a:t>Emphasize an incremental delivery strategy</a:t>
          </a:r>
          <a:endParaRPr lang="en-US" sz="1800" kern="1200"/>
        </a:p>
      </dsp:txBody>
      <dsp:txXfrm>
        <a:off x="1129902" y="4895945"/>
        <a:ext cx="5171698" cy="978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8697F-BBF7-460B-858E-2FB101959FEE}">
      <dsp:nvSpPr>
        <dsp:cNvPr id="0" name=""/>
        <dsp:cNvSpPr/>
      </dsp:nvSpPr>
      <dsp:spPr>
        <a:xfrm>
          <a:off x="1333" y="110983"/>
          <a:ext cx="4682211" cy="29732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D7A0E-3CC2-4D37-A2E4-D989D394FE43}">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t>Why? The modern business environment is fast-paced and ever-changing.</a:t>
          </a:r>
          <a:endParaRPr lang="en-US" sz="2400" kern="1200"/>
        </a:p>
      </dsp:txBody>
      <dsp:txXfrm>
        <a:off x="608661" y="692298"/>
        <a:ext cx="4508047" cy="2799040"/>
      </dsp:txXfrm>
    </dsp:sp>
    <dsp:sp modelId="{F9E047FB-DEF1-446F-B0FB-86EB6889AA18}">
      <dsp:nvSpPr>
        <dsp:cNvPr id="0" name=""/>
        <dsp:cNvSpPr/>
      </dsp:nvSpPr>
      <dsp:spPr>
        <a:xfrm>
          <a:off x="5724037" y="110983"/>
          <a:ext cx="4682211" cy="29732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258C5A-1D47-4BCA-BB83-5C22C97C5DC5}">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t>A well-designed agile process may “flatten” the cost of change curve by coupling incremental delivery with agile practices Thus team can accommodate changes late in the software project without dramatic cost and time impact.</a:t>
          </a:r>
          <a:endParaRPr lang="en-US" sz="2400" kern="1200"/>
        </a:p>
      </dsp:txBody>
      <dsp:txXfrm>
        <a:off x="6331365" y="692298"/>
        <a:ext cx="4508047" cy="2799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2785E-6D84-4DB9-899A-FE6624A70524}">
      <dsp:nvSpPr>
        <dsp:cNvPr id="0" name=""/>
        <dsp:cNvSpPr/>
      </dsp:nvSpPr>
      <dsp:spPr>
        <a:xfrm>
          <a:off x="299054" y="1053188"/>
          <a:ext cx="932871" cy="9328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A9A36-ED8F-4059-939A-C37422D07653}">
      <dsp:nvSpPr>
        <dsp:cNvPr id="0" name=""/>
        <dsp:cNvSpPr/>
      </dsp:nvSpPr>
      <dsp:spPr>
        <a:xfrm>
          <a:off x="497863" y="1251997"/>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AE56EE-A1E5-458B-BAC1-FF100C635E9A}">
      <dsp:nvSpPr>
        <dsp:cNvPr id="0" name=""/>
        <dsp:cNvSpPr/>
      </dsp:nvSpPr>
      <dsp:spPr>
        <a:xfrm>
          <a:off x="841"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The most widely used agile process, originally proposed by Kent Beck in2004. It uses an object-oriented approach. !</a:t>
          </a:r>
          <a:endParaRPr lang="en-US" sz="1100" kern="1200"/>
        </a:p>
      </dsp:txBody>
      <dsp:txXfrm>
        <a:off x="841" y="2276626"/>
        <a:ext cx="1529296" cy="1021522"/>
      </dsp:txXfrm>
    </dsp:sp>
    <dsp:sp modelId="{AF7E36AF-A4E0-4130-9578-B23A369FB3E5}">
      <dsp:nvSpPr>
        <dsp:cNvPr id="0" name=""/>
        <dsp:cNvSpPr/>
      </dsp:nvSpPr>
      <dsp:spPr>
        <a:xfrm>
          <a:off x="2095978" y="1053188"/>
          <a:ext cx="932871" cy="93287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0DB5F-4BA9-4A66-8254-71E06B5A752E}">
      <dsp:nvSpPr>
        <dsp:cNvPr id="0" name=""/>
        <dsp:cNvSpPr/>
      </dsp:nvSpPr>
      <dsp:spPr>
        <a:xfrm>
          <a:off x="2294787" y="1251997"/>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85484D-ED25-4F90-B29B-F8A531A81AE5}">
      <dsp:nvSpPr>
        <dsp:cNvPr id="0" name=""/>
        <dsp:cNvSpPr/>
      </dsp:nvSpPr>
      <dsp:spPr>
        <a:xfrm>
          <a:off x="1797765"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XP Planning</a:t>
          </a:r>
          <a:endParaRPr lang="en-US" sz="1100" kern="1200"/>
        </a:p>
      </dsp:txBody>
      <dsp:txXfrm>
        <a:off x="1797765" y="2276626"/>
        <a:ext cx="1529296" cy="1021522"/>
      </dsp:txXfrm>
    </dsp:sp>
    <dsp:sp modelId="{F4B17FCD-BCD6-4A2E-9438-A7911D3AC828}">
      <dsp:nvSpPr>
        <dsp:cNvPr id="0" name=""/>
        <dsp:cNvSpPr/>
      </dsp:nvSpPr>
      <dsp:spPr>
        <a:xfrm>
          <a:off x="3892902" y="1053188"/>
          <a:ext cx="932871" cy="93287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B2992-50CE-4CD3-BAAC-548C72C3F7AE}">
      <dsp:nvSpPr>
        <dsp:cNvPr id="0" name=""/>
        <dsp:cNvSpPr/>
      </dsp:nvSpPr>
      <dsp:spPr>
        <a:xfrm>
          <a:off x="4091711" y="1251997"/>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655DB4-7C60-4089-96C6-75593BDFE8AA}">
      <dsp:nvSpPr>
        <dsp:cNvPr id="0" name=""/>
        <dsp:cNvSpPr/>
      </dsp:nvSpPr>
      <dsp:spPr>
        <a:xfrm>
          <a:off x="3594689"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Begins with the listening, leads to creation of “user stories” that describes required output, features, and functionality. Customer assigns a value(i.e., a</a:t>
          </a:r>
          <a:endParaRPr lang="en-US" sz="1100" kern="1200"/>
        </a:p>
      </dsp:txBody>
      <dsp:txXfrm>
        <a:off x="3594689" y="2276626"/>
        <a:ext cx="1529296" cy="1021522"/>
      </dsp:txXfrm>
    </dsp:sp>
    <dsp:sp modelId="{D20D7D93-8E5D-41A9-BC14-DF084627B795}">
      <dsp:nvSpPr>
        <dsp:cNvPr id="0" name=""/>
        <dsp:cNvSpPr/>
      </dsp:nvSpPr>
      <dsp:spPr>
        <a:xfrm>
          <a:off x="5689826" y="1053188"/>
          <a:ext cx="932871" cy="93287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EDFFDF-02C7-4B62-8202-EE9217648307}">
      <dsp:nvSpPr>
        <dsp:cNvPr id="0" name=""/>
        <dsp:cNvSpPr/>
      </dsp:nvSpPr>
      <dsp:spPr>
        <a:xfrm>
          <a:off x="5888634" y="1251997"/>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6AA82A-CEFD-4DC4-BCDF-B14EBFC99517}">
      <dsp:nvSpPr>
        <dsp:cNvPr id="0" name=""/>
        <dsp:cNvSpPr/>
      </dsp:nvSpPr>
      <dsp:spPr>
        <a:xfrm>
          <a:off x="5391613"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priority) to each story. </a:t>
          </a:r>
          <a:endParaRPr lang="en-US" sz="1100" kern="1200"/>
        </a:p>
      </dsp:txBody>
      <dsp:txXfrm>
        <a:off x="5391613" y="2276626"/>
        <a:ext cx="1529296" cy="1021522"/>
      </dsp:txXfrm>
    </dsp:sp>
    <dsp:sp modelId="{869A66AA-61ED-4BDB-ADD2-A014F043EC58}">
      <dsp:nvSpPr>
        <dsp:cNvPr id="0" name=""/>
        <dsp:cNvSpPr/>
      </dsp:nvSpPr>
      <dsp:spPr>
        <a:xfrm>
          <a:off x="7486750" y="1053188"/>
          <a:ext cx="932871" cy="93287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EB0A7-0190-4642-8CC3-482709DDABEC}">
      <dsp:nvSpPr>
        <dsp:cNvPr id="0" name=""/>
        <dsp:cNvSpPr/>
      </dsp:nvSpPr>
      <dsp:spPr>
        <a:xfrm>
          <a:off x="7685558" y="1251997"/>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79A05F-E156-41E3-8F3E-04A8D726012A}">
      <dsp:nvSpPr>
        <dsp:cNvPr id="0" name=""/>
        <dsp:cNvSpPr/>
      </dsp:nvSpPr>
      <dsp:spPr>
        <a:xfrm>
          <a:off x="7188537"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Agile team assesses each story and assigns a cost (development weeks. If more than 3 weeks, customer asked to split into smaller stories)</a:t>
          </a:r>
          <a:endParaRPr lang="en-US" sz="1100" kern="1200"/>
        </a:p>
      </dsp:txBody>
      <dsp:txXfrm>
        <a:off x="7188537" y="2276626"/>
        <a:ext cx="1529296" cy="1021522"/>
      </dsp:txXfrm>
    </dsp:sp>
    <dsp:sp modelId="{A96BAA73-B878-4BE1-BF8C-088FAE370105}">
      <dsp:nvSpPr>
        <dsp:cNvPr id="0" name=""/>
        <dsp:cNvSpPr/>
      </dsp:nvSpPr>
      <dsp:spPr>
        <a:xfrm>
          <a:off x="9283674" y="1053188"/>
          <a:ext cx="932871" cy="9328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676D70-CB76-4664-A561-2BF8DBAA5481}">
      <dsp:nvSpPr>
        <dsp:cNvPr id="0" name=""/>
        <dsp:cNvSpPr/>
      </dsp:nvSpPr>
      <dsp:spPr>
        <a:xfrm>
          <a:off x="9482482" y="1251997"/>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89B40F-12F4-4027-B470-3A2CAFD1EC3C}">
      <dsp:nvSpPr>
        <dsp:cNvPr id="0" name=""/>
        <dsp:cNvSpPr/>
      </dsp:nvSpPr>
      <dsp:spPr>
        <a:xfrm>
          <a:off x="8985461"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Working together, stories are grouped for a deliverable increment next release. </a:t>
          </a:r>
          <a:endParaRPr lang="en-US" sz="1100" kern="1200"/>
        </a:p>
      </dsp:txBody>
      <dsp:txXfrm>
        <a:off x="8985461" y="2276626"/>
        <a:ext cx="1529296" cy="10215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4C3FD2-63B6-4E1F-AF9D-B58E077B3BBD}">
      <dsp:nvSpPr>
        <dsp:cNvPr id="0" name=""/>
        <dsp:cNvSpPr/>
      </dsp:nvSpPr>
      <dsp:spPr>
        <a:xfrm>
          <a:off x="0" y="721"/>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745F4F-418F-4806-A834-418572C04A37}">
      <dsp:nvSpPr>
        <dsp:cNvPr id="0" name=""/>
        <dsp:cNvSpPr/>
      </dsp:nvSpPr>
      <dsp:spPr>
        <a:xfrm>
          <a:off x="0" y="721"/>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1" i="0" kern="1200"/>
            <a:t>Advantages of Structured Analysis:</a:t>
          </a:r>
          <a:endParaRPr lang="en-US" sz="1500" kern="1200"/>
        </a:p>
      </dsp:txBody>
      <dsp:txXfrm>
        <a:off x="0" y="721"/>
        <a:ext cx="10344149" cy="328214"/>
      </dsp:txXfrm>
    </dsp:sp>
    <dsp:sp modelId="{DF276B4C-514A-44D6-9C99-970FF93BCC75}">
      <dsp:nvSpPr>
        <dsp:cNvPr id="0" name=""/>
        <dsp:cNvSpPr/>
      </dsp:nvSpPr>
      <dsp:spPr>
        <a:xfrm>
          <a:off x="0" y="328936"/>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68D30-7FCA-4B6A-95B6-0E7EE0F73E05}">
      <dsp:nvSpPr>
        <dsp:cNvPr id="0" name=""/>
        <dsp:cNvSpPr/>
      </dsp:nvSpPr>
      <dsp:spPr>
        <a:xfrm>
          <a:off x="0" y="328936"/>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Clear and straightforward:</a:t>
          </a:r>
          <a:endParaRPr lang="en-US" sz="1500" kern="1200" dirty="0"/>
        </a:p>
      </dsp:txBody>
      <dsp:txXfrm>
        <a:off x="0" y="328936"/>
        <a:ext cx="10344149" cy="328214"/>
      </dsp:txXfrm>
    </dsp:sp>
    <dsp:sp modelId="{B865E994-FA18-44D8-8E42-4B2C6983E008}">
      <dsp:nvSpPr>
        <dsp:cNvPr id="0" name=""/>
        <dsp:cNvSpPr/>
      </dsp:nvSpPr>
      <dsp:spPr>
        <a:xfrm>
          <a:off x="0" y="657151"/>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C60B0D-CBF2-4E14-B0CC-4F9ACCEF928B}">
      <dsp:nvSpPr>
        <dsp:cNvPr id="0" name=""/>
        <dsp:cNvSpPr/>
      </dsp:nvSpPr>
      <dsp:spPr>
        <a:xfrm>
          <a:off x="0" y="657151"/>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Top-down approach: </a:t>
          </a:r>
          <a:endParaRPr lang="en-US" sz="1500" kern="1200" dirty="0"/>
        </a:p>
      </dsp:txBody>
      <dsp:txXfrm>
        <a:off x="0" y="657151"/>
        <a:ext cx="10344149" cy="328214"/>
      </dsp:txXfrm>
    </dsp:sp>
    <dsp:sp modelId="{2AF30527-48D6-4E51-B0A2-31A59CA0D5B0}">
      <dsp:nvSpPr>
        <dsp:cNvPr id="0" name=""/>
        <dsp:cNvSpPr/>
      </dsp:nvSpPr>
      <dsp:spPr>
        <a:xfrm>
          <a:off x="0" y="985365"/>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FBA59-EDC0-471C-99C9-2A95DF79D585}">
      <dsp:nvSpPr>
        <dsp:cNvPr id="0" name=""/>
        <dsp:cNvSpPr/>
      </dsp:nvSpPr>
      <dsp:spPr>
        <a:xfrm>
          <a:off x="0" y="985365"/>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Emphasis on data: </a:t>
          </a:r>
          <a:endParaRPr lang="en-US" sz="1500" kern="1200" dirty="0"/>
        </a:p>
      </dsp:txBody>
      <dsp:txXfrm>
        <a:off x="0" y="985365"/>
        <a:ext cx="10344149" cy="328214"/>
      </dsp:txXfrm>
    </dsp:sp>
    <dsp:sp modelId="{A89BF74C-050A-4841-AECB-899B49DD4E87}">
      <dsp:nvSpPr>
        <dsp:cNvPr id="0" name=""/>
        <dsp:cNvSpPr/>
      </dsp:nvSpPr>
      <dsp:spPr>
        <a:xfrm>
          <a:off x="0" y="1313580"/>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53F727-E4FF-44CE-A454-019ABFC2DE7D}">
      <dsp:nvSpPr>
        <dsp:cNvPr id="0" name=""/>
        <dsp:cNvSpPr/>
      </dsp:nvSpPr>
      <dsp:spPr>
        <a:xfrm>
          <a:off x="0" y="1313580"/>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Well-suited for small to medium-sized systems: </a:t>
          </a:r>
          <a:endParaRPr lang="en-US" sz="1500" kern="1200" dirty="0"/>
        </a:p>
      </dsp:txBody>
      <dsp:txXfrm>
        <a:off x="0" y="1313580"/>
        <a:ext cx="10344149" cy="328214"/>
      </dsp:txXfrm>
    </dsp:sp>
    <dsp:sp modelId="{CEFD60DD-4427-4703-AF2C-64C81E848D6C}">
      <dsp:nvSpPr>
        <dsp:cNvPr id="0" name=""/>
        <dsp:cNvSpPr/>
      </dsp:nvSpPr>
      <dsp:spPr>
        <a:xfrm>
          <a:off x="0" y="1641795"/>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975CFC-7858-43B0-AAF4-AB41713F6BCD}">
      <dsp:nvSpPr>
        <dsp:cNvPr id="0" name=""/>
        <dsp:cNvSpPr/>
      </dsp:nvSpPr>
      <dsp:spPr>
        <a:xfrm>
          <a:off x="0" y="1641795"/>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1" i="0" kern="1200"/>
            <a:t>Disadvantages of Structured Analysis:</a:t>
          </a:r>
          <a:endParaRPr lang="en-US" sz="1500" kern="1200"/>
        </a:p>
      </dsp:txBody>
      <dsp:txXfrm>
        <a:off x="0" y="1641795"/>
        <a:ext cx="10344149" cy="328214"/>
      </dsp:txXfrm>
    </dsp:sp>
    <dsp:sp modelId="{9CBBF54A-D1A8-4CD7-8A1F-75BBA1C0956C}">
      <dsp:nvSpPr>
        <dsp:cNvPr id="0" name=""/>
        <dsp:cNvSpPr/>
      </dsp:nvSpPr>
      <dsp:spPr>
        <a:xfrm>
          <a:off x="0" y="1970010"/>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9A259-874C-4F8F-94B8-04D307A09FD2}">
      <dsp:nvSpPr>
        <dsp:cNvPr id="0" name=""/>
        <dsp:cNvSpPr/>
      </dsp:nvSpPr>
      <dsp:spPr>
        <a:xfrm>
          <a:off x="0" y="1970010"/>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Limited scalability: </a:t>
          </a:r>
          <a:endParaRPr lang="en-US" sz="1500" kern="1200" dirty="0"/>
        </a:p>
      </dsp:txBody>
      <dsp:txXfrm>
        <a:off x="0" y="1970010"/>
        <a:ext cx="10344149" cy="328214"/>
      </dsp:txXfrm>
    </dsp:sp>
    <dsp:sp modelId="{9021F74F-85D0-4C86-BCD8-CAFC9B0EFB43}">
      <dsp:nvSpPr>
        <dsp:cNvPr id="0" name=""/>
        <dsp:cNvSpPr/>
      </dsp:nvSpPr>
      <dsp:spPr>
        <a:xfrm>
          <a:off x="0" y="2298225"/>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3EB310-3EDC-4334-970F-021921BDA5E5}">
      <dsp:nvSpPr>
        <dsp:cNvPr id="0" name=""/>
        <dsp:cNvSpPr/>
      </dsp:nvSpPr>
      <dsp:spPr>
        <a:xfrm>
          <a:off x="0" y="2298225"/>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Lack of object orientation: </a:t>
          </a:r>
          <a:endParaRPr lang="en-US" sz="1500" kern="1200" dirty="0"/>
        </a:p>
      </dsp:txBody>
      <dsp:txXfrm>
        <a:off x="0" y="2298225"/>
        <a:ext cx="10344149" cy="328214"/>
      </dsp:txXfrm>
    </dsp:sp>
    <dsp:sp modelId="{1972211A-27ED-4F4F-B6BC-63BF02B9D86C}">
      <dsp:nvSpPr>
        <dsp:cNvPr id="0" name=""/>
        <dsp:cNvSpPr/>
      </dsp:nvSpPr>
      <dsp:spPr>
        <a:xfrm>
          <a:off x="0" y="2626440"/>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31BFEA-1A0A-46B0-9933-699802589359}">
      <dsp:nvSpPr>
        <dsp:cNvPr id="0" name=""/>
        <dsp:cNvSpPr/>
      </dsp:nvSpPr>
      <dsp:spPr>
        <a:xfrm>
          <a:off x="0" y="2626440"/>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Limited ability to model complex relationships</a:t>
          </a:r>
          <a:endParaRPr lang="en-US" sz="1500" kern="1200" dirty="0"/>
        </a:p>
      </dsp:txBody>
      <dsp:txXfrm>
        <a:off x="0" y="2626440"/>
        <a:ext cx="10344149" cy="328214"/>
      </dsp:txXfrm>
    </dsp:sp>
    <dsp:sp modelId="{027DB9EE-75C2-4A1A-A21E-3254C5AFED65}">
      <dsp:nvSpPr>
        <dsp:cNvPr id="0" name=""/>
        <dsp:cNvSpPr/>
      </dsp:nvSpPr>
      <dsp:spPr>
        <a:xfrm>
          <a:off x="0" y="2954654"/>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D4452-E1EB-46C1-A277-4E331B955DA2}">
      <dsp:nvSpPr>
        <dsp:cNvPr id="0" name=""/>
        <dsp:cNvSpPr/>
      </dsp:nvSpPr>
      <dsp:spPr>
        <a:xfrm>
          <a:off x="0" y="2954654"/>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1" i="0" kern="1200"/>
            <a:t>Advantages of Object-Oriented Analysis (OOA):</a:t>
          </a:r>
          <a:endParaRPr lang="en-US" sz="1500" kern="1200"/>
        </a:p>
      </dsp:txBody>
      <dsp:txXfrm>
        <a:off x="0" y="2954654"/>
        <a:ext cx="10344149" cy="328214"/>
      </dsp:txXfrm>
    </dsp:sp>
    <dsp:sp modelId="{4CD8684B-9DED-4C05-80A7-A79572E7668C}">
      <dsp:nvSpPr>
        <dsp:cNvPr id="0" name=""/>
        <dsp:cNvSpPr/>
      </dsp:nvSpPr>
      <dsp:spPr>
        <a:xfrm>
          <a:off x="0" y="3282869"/>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623DA-2650-4B90-95FA-5153330C01FC}">
      <dsp:nvSpPr>
        <dsp:cNvPr id="0" name=""/>
        <dsp:cNvSpPr/>
      </dsp:nvSpPr>
      <dsp:spPr>
        <a:xfrm>
          <a:off x="0" y="3282869"/>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Reusable code:</a:t>
          </a:r>
          <a:endParaRPr lang="en-US" sz="1500" kern="1200" dirty="0"/>
        </a:p>
      </dsp:txBody>
      <dsp:txXfrm>
        <a:off x="0" y="3282869"/>
        <a:ext cx="10344149" cy="328214"/>
      </dsp:txXfrm>
    </dsp:sp>
    <dsp:sp modelId="{612C0E35-BF50-4C64-96FC-5CCCA945000D}">
      <dsp:nvSpPr>
        <dsp:cNvPr id="0" name=""/>
        <dsp:cNvSpPr/>
      </dsp:nvSpPr>
      <dsp:spPr>
        <a:xfrm>
          <a:off x="0" y="3611084"/>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628D89-9183-43E6-9836-3E4BEE5A1E2F}">
      <dsp:nvSpPr>
        <dsp:cNvPr id="0" name=""/>
        <dsp:cNvSpPr/>
      </dsp:nvSpPr>
      <dsp:spPr>
        <a:xfrm>
          <a:off x="0" y="3611084"/>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Scalability: </a:t>
          </a:r>
          <a:endParaRPr lang="en-US" sz="1500" kern="1200" dirty="0"/>
        </a:p>
      </dsp:txBody>
      <dsp:txXfrm>
        <a:off x="0" y="3611084"/>
        <a:ext cx="10344149" cy="328214"/>
      </dsp:txXfrm>
    </dsp:sp>
    <dsp:sp modelId="{28A1E37A-A3FF-401A-92A9-5EF7D6725A24}">
      <dsp:nvSpPr>
        <dsp:cNvPr id="0" name=""/>
        <dsp:cNvSpPr/>
      </dsp:nvSpPr>
      <dsp:spPr>
        <a:xfrm>
          <a:off x="0" y="3939299"/>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52BE4C-9808-400C-A7E9-5D59BB293C64}">
      <dsp:nvSpPr>
        <dsp:cNvPr id="0" name=""/>
        <dsp:cNvSpPr/>
      </dsp:nvSpPr>
      <dsp:spPr>
        <a:xfrm>
          <a:off x="0" y="3939299"/>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Object orientation: </a:t>
          </a:r>
          <a:endParaRPr lang="en-US" sz="1500" kern="1200" dirty="0"/>
        </a:p>
      </dsp:txBody>
      <dsp:txXfrm>
        <a:off x="0" y="3939299"/>
        <a:ext cx="10344149" cy="328214"/>
      </dsp:txXfrm>
    </dsp:sp>
    <dsp:sp modelId="{39EC8D72-134F-4B84-B964-246CC3E11558}">
      <dsp:nvSpPr>
        <dsp:cNvPr id="0" name=""/>
        <dsp:cNvSpPr/>
      </dsp:nvSpPr>
      <dsp:spPr>
        <a:xfrm>
          <a:off x="0" y="4267514"/>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2D59C8-7166-4167-A198-CB2E01FF8F0A}">
      <dsp:nvSpPr>
        <dsp:cNvPr id="0" name=""/>
        <dsp:cNvSpPr/>
      </dsp:nvSpPr>
      <dsp:spPr>
        <a:xfrm>
          <a:off x="0" y="4267514"/>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Better modeling of complex relationships</a:t>
          </a:r>
          <a:endParaRPr lang="en-US" sz="1500" kern="1200" dirty="0"/>
        </a:p>
      </dsp:txBody>
      <dsp:txXfrm>
        <a:off x="0" y="4267514"/>
        <a:ext cx="10344149" cy="328214"/>
      </dsp:txXfrm>
    </dsp:sp>
    <dsp:sp modelId="{4D5EC599-5A73-4BD8-9891-04EBB97E6B26}">
      <dsp:nvSpPr>
        <dsp:cNvPr id="0" name=""/>
        <dsp:cNvSpPr/>
      </dsp:nvSpPr>
      <dsp:spPr>
        <a:xfrm>
          <a:off x="0" y="4595729"/>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6363BC-02F2-4786-99E8-C3DDD5913B49}">
      <dsp:nvSpPr>
        <dsp:cNvPr id="0" name=""/>
        <dsp:cNvSpPr/>
      </dsp:nvSpPr>
      <dsp:spPr>
        <a:xfrm>
          <a:off x="0" y="4595729"/>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1" i="0" kern="1200"/>
            <a:t>Disadvantages of Object-Oriented Analysis (OOA):</a:t>
          </a:r>
          <a:endParaRPr lang="en-US" sz="1500" kern="1200"/>
        </a:p>
      </dsp:txBody>
      <dsp:txXfrm>
        <a:off x="0" y="4595729"/>
        <a:ext cx="10344149" cy="328214"/>
      </dsp:txXfrm>
    </dsp:sp>
    <dsp:sp modelId="{729D0D42-662C-4243-A97A-3BBBB43CC8FB}">
      <dsp:nvSpPr>
        <dsp:cNvPr id="0" name=""/>
        <dsp:cNvSpPr/>
      </dsp:nvSpPr>
      <dsp:spPr>
        <a:xfrm>
          <a:off x="0" y="4923944"/>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F60FA-CDEB-41F1-824C-B2177B4470F4}">
      <dsp:nvSpPr>
        <dsp:cNvPr id="0" name=""/>
        <dsp:cNvSpPr/>
      </dsp:nvSpPr>
      <dsp:spPr>
        <a:xfrm>
          <a:off x="0" y="4923944"/>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Steep learning curve: </a:t>
          </a:r>
          <a:endParaRPr lang="en-US" sz="1500" kern="1200" dirty="0"/>
        </a:p>
      </dsp:txBody>
      <dsp:txXfrm>
        <a:off x="0" y="4923944"/>
        <a:ext cx="10344149" cy="328214"/>
      </dsp:txXfrm>
    </dsp:sp>
    <dsp:sp modelId="{B0EBE060-01A6-4E96-8C92-6E216E5BAE10}">
      <dsp:nvSpPr>
        <dsp:cNvPr id="0" name=""/>
        <dsp:cNvSpPr/>
      </dsp:nvSpPr>
      <dsp:spPr>
        <a:xfrm>
          <a:off x="0" y="5252158"/>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A2DB30-132F-457B-B3B2-33BCD8441252}">
      <dsp:nvSpPr>
        <dsp:cNvPr id="0" name=""/>
        <dsp:cNvSpPr/>
      </dsp:nvSpPr>
      <dsp:spPr>
        <a:xfrm>
          <a:off x="0" y="5252158"/>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Bottom-up approach: </a:t>
          </a:r>
          <a:endParaRPr lang="en-US" sz="1500" kern="1200" dirty="0"/>
        </a:p>
      </dsp:txBody>
      <dsp:txXfrm>
        <a:off x="0" y="5252158"/>
        <a:ext cx="10344149" cy="328214"/>
      </dsp:txXfrm>
    </dsp:sp>
    <dsp:sp modelId="{CC6AACA8-2998-4B20-8388-199251CFA84A}">
      <dsp:nvSpPr>
        <dsp:cNvPr id="0" name=""/>
        <dsp:cNvSpPr/>
      </dsp:nvSpPr>
      <dsp:spPr>
        <a:xfrm>
          <a:off x="0" y="5580373"/>
          <a:ext cx="103441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3B61E-EC5F-4F59-89C3-B1B70FC8E842}">
      <dsp:nvSpPr>
        <dsp:cNvPr id="0" name=""/>
        <dsp:cNvSpPr/>
      </dsp:nvSpPr>
      <dsp:spPr>
        <a:xfrm>
          <a:off x="0" y="5580373"/>
          <a:ext cx="10344149" cy="3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0" i="0" kern="1200"/>
            <a:t>	Emphasis on objects:</a:t>
          </a:r>
          <a:endParaRPr lang="en-US" sz="1500" kern="1200" dirty="0"/>
        </a:p>
      </dsp:txBody>
      <dsp:txXfrm>
        <a:off x="0" y="5580373"/>
        <a:ext cx="10344149" cy="3282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5AE39-F206-43B3-BB47-750DD4EF6160}">
      <dsp:nvSpPr>
        <dsp:cNvPr id="0" name=""/>
        <dsp:cNvSpPr/>
      </dsp:nvSpPr>
      <dsp:spPr>
        <a:xfrm>
          <a:off x="0" y="36928"/>
          <a:ext cx="6666833" cy="103285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Why ‘Object-Oriented’? </a:t>
          </a:r>
          <a:endParaRPr lang="en-US" sz="2600" kern="1200"/>
        </a:p>
      </dsp:txBody>
      <dsp:txXfrm>
        <a:off x="50420" y="87348"/>
        <a:ext cx="6565993" cy="932014"/>
      </dsp:txXfrm>
    </dsp:sp>
    <dsp:sp modelId="{625DEC59-4A51-4D26-933A-1FFA64203D09}">
      <dsp:nvSpPr>
        <dsp:cNvPr id="0" name=""/>
        <dsp:cNvSpPr/>
      </dsp:nvSpPr>
      <dsp:spPr>
        <a:xfrm>
          <a:off x="0" y="1144662"/>
          <a:ext cx="6666833" cy="1032854"/>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A well-designed set of objects is resilient to reuse and change.</a:t>
          </a:r>
          <a:endParaRPr lang="en-US" sz="2600" kern="1200"/>
        </a:p>
      </dsp:txBody>
      <dsp:txXfrm>
        <a:off x="50420" y="1195082"/>
        <a:ext cx="6565993" cy="932014"/>
      </dsp:txXfrm>
    </dsp:sp>
    <dsp:sp modelId="{1C624A06-E609-4A09-B9EC-E9153F7BFD04}">
      <dsp:nvSpPr>
        <dsp:cNvPr id="0" name=""/>
        <dsp:cNvSpPr/>
      </dsp:nvSpPr>
      <dsp:spPr>
        <a:xfrm>
          <a:off x="0" y="2177517"/>
          <a:ext cx="6666833" cy="220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IN" sz="2000" kern="1200"/>
            <a:t>Visual models offer more efficient communication. </a:t>
          </a:r>
          <a:endParaRPr lang="en-US" sz="2000" kern="1200"/>
        </a:p>
        <a:p>
          <a:pPr marL="228600" lvl="1" indent="-228600" algn="l" defTabSz="889000">
            <a:lnSpc>
              <a:spcPct val="90000"/>
            </a:lnSpc>
            <a:spcBef>
              <a:spcPct val="0"/>
            </a:spcBef>
            <a:spcAft>
              <a:spcPct val="20000"/>
            </a:spcAft>
            <a:buChar char="•"/>
          </a:pPr>
          <a:r>
            <a:rPr lang="en-IN" sz="2000" kern="1200"/>
            <a:t>The modeling process helps create a common vocabulary and shared understanding between developers and users / clients.</a:t>
          </a:r>
          <a:endParaRPr lang="en-US" sz="2000" kern="1200"/>
        </a:p>
        <a:p>
          <a:pPr marL="228600" lvl="1" indent="-228600" algn="l" defTabSz="889000">
            <a:lnSpc>
              <a:spcPct val="90000"/>
            </a:lnSpc>
            <a:spcBef>
              <a:spcPct val="0"/>
            </a:spcBef>
            <a:spcAft>
              <a:spcPct val="20000"/>
            </a:spcAft>
            <a:buChar char="•"/>
          </a:pPr>
          <a:r>
            <a:rPr lang="en-IN" sz="2000" kern="1200"/>
            <a:t>You don’t need to be a computer programmer to understand an object model. </a:t>
          </a:r>
          <a:endParaRPr lang="en-US" sz="2000" kern="1200"/>
        </a:p>
        <a:p>
          <a:pPr marL="228600" lvl="1" indent="-228600" algn="l" defTabSz="889000">
            <a:lnSpc>
              <a:spcPct val="90000"/>
            </a:lnSpc>
            <a:spcBef>
              <a:spcPct val="0"/>
            </a:spcBef>
            <a:spcAft>
              <a:spcPct val="20000"/>
            </a:spcAft>
            <a:buChar char="•"/>
          </a:pPr>
          <a:r>
            <a:rPr lang="en-IN" sz="2000" kern="1200"/>
            <a:t>You can make more $$$ - </a:t>
          </a:r>
          <a:endParaRPr lang="en-US" sz="2000" kern="1200"/>
        </a:p>
      </dsp:txBody>
      <dsp:txXfrm>
        <a:off x="0" y="2177517"/>
        <a:ext cx="6666833" cy="2206620"/>
      </dsp:txXfrm>
    </dsp:sp>
    <dsp:sp modelId="{4DF86BC8-DC19-4643-B795-219384BA2282}">
      <dsp:nvSpPr>
        <dsp:cNvPr id="0" name=""/>
        <dsp:cNvSpPr/>
      </dsp:nvSpPr>
      <dsp:spPr>
        <a:xfrm>
          <a:off x="0" y="4384137"/>
          <a:ext cx="6666833" cy="1032854"/>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Objects allow all of these benefits, but do not provide them. </a:t>
          </a:r>
          <a:endParaRPr lang="en-US" sz="2600" kern="1200"/>
        </a:p>
      </dsp:txBody>
      <dsp:txXfrm>
        <a:off x="50420" y="4434557"/>
        <a:ext cx="6565993" cy="932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B5610-A86E-4C04-ABA0-168268766CD8}" type="datetimeFigureOut">
              <a:rPr lang="en-IN" smtClean="0"/>
              <a:t>22-02-2024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21705-A0DE-4E52-B100-BBE8DB36BF26}" type="slidenum">
              <a:rPr lang="en-IN" smtClean="0"/>
              <a:t>‹#›</a:t>
            </a:fld>
            <a:endParaRPr lang="en-IN"/>
          </a:p>
        </p:txBody>
      </p:sp>
    </p:spTree>
    <p:extLst>
      <p:ext uri="{BB962C8B-B14F-4D97-AF65-F5344CB8AC3E}">
        <p14:creationId xmlns:p14="http://schemas.microsoft.com/office/powerpoint/2010/main" val="2188756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B21705-A0DE-4E52-B100-BBE8DB36BF26}" type="slidenum">
              <a:rPr lang="en-IN" smtClean="0"/>
              <a:t>32</a:t>
            </a:fld>
            <a:endParaRPr lang="en-IN"/>
          </a:p>
        </p:txBody>
      </p:sp>
    </p:spTree>
    <p:extLst>
      <p:ext uri="{BB962C8B-B14F-4D97-AF65-F5344CB8AC3E}">
        <p14:creationId xmlns:p14="http://schemas.microsoft.com/office/powerpoint/2010/main" val="2568659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A31685C-C4C5-42A0-BABE-D31554725B6A}" type="datetimeFigureOut">
              <a:rPr lang="en-IN" smtClean="0"/>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2742055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A31685C-C4C5-42A0-BABE-D31554725B6A}" type="datetimeFigureOut">
              <a:rPr lang="en-IN" smtClean="0"/>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16555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A31685C-C4C5-42A0-BABE-D31554725B6A}" type="datetimeFigureOut">
              <a:rPr lang="en-IN" smtClean="0"/>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207151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A31685C-C4C5-42A0-BABE-D31554725B6A}" type="datetimeFigureOut">
              <a:rPr lang="en-IN" smtClean="0"/>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1196646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31685C-C4C5-42A0-BABE-D31554725B6A}" type="datetimeFigureOut">
              <a:rPr lang="en-IN" smtClean="0"/>
              <a:t>22-02-2024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264116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A31685C-C4C5-42A0-BABE-D31554725B6A}" type="datetimeFigureOut">
              <a:rPr lang="en-IN" smtClean="0"/>
              <a:t>22-02-2024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2773937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A31685C-C4C5-42A0-BABE-D31554725B6A}" type="datetimeFigureOut">
              <a:rPr lang="en-IN" smtClean="0"/>
              <a:t>22-02-2024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2637957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A31685C-C4C5-42A0-BABE-D31554725B6A}" type="datetimeFigureOut">
              <a:rPr lang="en-IN" smtClean="0"/>
              <a:t>22-02-2024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208694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31685C-C4C5-42A0-BABE-D31554725B6A}" type="datetimeFigureOut">
              <a:rPr lang="en-IN" smtClean="0"/>
              <a:t>22-02-2024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396259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31685C-C4C5-42A0-BABE-D31554725B6A}" type="datetimeFigureOut">
              <a:rPr lang="en-IN" smtClean="0"/>
              <a:t>22-02-2024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3699713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31685C-C4C5-42A0-BABE-D31554725B6A}" type="datetimeFigureOut">
              <a:rPr lang="en-IN" smtClean="0"/>
              <a:t>22-02-2024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7B07A1-90B6-442E-AE37-E3EE82DB3019}" type="slidenum">
              <a:rPr lang="en-IN" smtClean="0"/>
              <a:t>‹#›</a:t>
            </a:fld>
            <a:endParaRPr lang="en-IN"/>
          </a:p>
        </p:txBody>
      </p:sp>
    </p:spTree>
    <p:extLst>
      <p:ext uri="{BB962C8B-B14F-4D97-AF65-F5344CB8AC3E}">
        <p14:creationId xmlns:p14="http://schemas.microsoft.com/office/powerpoint/2010/main" val="1113206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31685C-C4C5-42A0-BABE-D31554725B6A}" type="datetimeFigureOut">
              <a:rPr lang="en-IN" smtClean="0"/>
              <a:t>22-02-2024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7B07A1-90B6-442E-AE37-E3EE82DB3019}" type="slidenum">
              <a:rPr lang="en-IN" smtClean="0"/>
              <a:t>‹#›</a:t>
            </a:fld>
            <a:endParaRPr lang="en-IN"/>
          </a:p>
        </p:txBody>
      </p:sp>
    </p:spTree>
    <p:extLst>
      <p:ext uri="{BB962C8B-B14F-4D97-AF65-F5344CB8AC3E}">
        <p14:creationId xmlns:p14="http://schemas.microsoft.com/office/powerpoint/2010/main" val="873918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eeksforgeeks.org/structured-analysis-and-structured-design-sa-sd/"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www.geeksforgeeks.org/object-oriented-analysis-and-desig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geeksforgeeks.org/software-engineering-software-project-management-complexiti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eeksforgeeks.org/software-engineering-introduction-to-software-engineering/" TargetMode="External"/><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Person writing on a notepad">
            <a:extLst>
              <a:ext uri="{FF2B5EF4-FFF2-40B4-BE49-F238E27FC236}">
                <a16:creationId xmlns:a16="http://schemas.microsoft.com/office/drawing/2014/main" id="{D1B959E4-7A94-6C0A-7F52-745ADDF5018C}"/>
              </a:ext>
            </a:extLst>
          </p:cNvPr>
          <p:cNvPicPr>
            <a:picLocks noChangeAspect="1"/>
          </p:cNvPicPr>
          <p:nvPr/>
        </p:nvPicPr>
        <p:blipFill rotWithShape="1">
          <a:blip r:embed="rId2"/>
          <a:srcRect t="172" r="-1" b="-1"/>
          <a:stretch/>
        </p:blipFill>
        <p:spPr>
          <a:xfrm>
            <a:off x="20" y="10"/>
            <a:ext cx="8668492" cy="6857990"/>
          </a:xfrm>
          <a:prstGeom prst="rect">
            <a:avLst/>
          </a:prstGeom>
        </p:spPr>
      </p:pic>
      <p:sp>
        <p:nvSpPr>
          <p:cNvPr id="21" name="Rectangle 2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51CECDA-AC3B-CD0F-2A6A-ED6CB2EC311C}"/>
              </a:ext>
            </a:extLst>
          </p:cNvPr>
          <p:cNvSpPr txBox="1"/>
          <p:nvPr/>
        </p:nvSpPr>
        <p:spPr>
          <a:xfrm>
            <a:off x="7848600" y="1122363"/>
            <a:ext cx="4023360" cy="3204134"/>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3400" b="1" i="0" u="none" strike="noStrike" baseline="0" dirty="0">
              <a:latin typeface="+mj-lt"/>
              <a:ea typeface="+mj-ea"/>
              <a:cs typeface="+mj-cs"/>
            </a:endParaRPr>
          </a:p>
          <a:p>
            <a:pPr algn="ctr">
              <a:lnSpc>
                <a:spcPct val="90000"/>
              </a:lnSpc>
              <a:spcBef>
                <a:spcPct val="0"/>
              </a:spcBef>
              <a:spcAft>
                <a:spcPts val="600"/>
              </a:spcAft>
            </a:pPr>
            <a:r>
              <a:rPr lang="en-US" sz="3400" b="1" i="0" u="none" strike="noStrike" baseline="0" dirty="0">
                <a:latin typeface="+mj-lt"/>
                <a:ea typeface="+mj-ea"/>
                <a:cs typeface="+mj-cs"/>
              </a:rPr>
              <a:t> UNIT-I: </a:t>
            </a:r>
          </a:p>
          <a:p>
            <a:pPr algn="ctr">
              <a:lnSpc>
                <a:spcPct val="90000"/>
              </a:lnSpc>
              <a:spcBef>
                <a:spcPct val="0"/>
              </a:spcBef>
              <a:spcAft>
                <a:spcPts val="600"/>
              </a:spcAft>
            </a:pPr>
            <a:endParaRPr lang="en-US" sz="3400" b="1" i="0" u="none" strike="noStrike" baseline="0" dirty="0">
              <a:latin typeface="+mj-lt"/>
              <a:ea typeface="+mj-ea"/>
              <a:cs typeface="+mj-cs"/>
            </a:endParaRPr>
          </a:p>
          <a:p>
            <a:pPr algn="ctr">
              <a:lnSpc>
                <a:spcPct val="90000"/>
              </a:lnSpc>
              <a:spcBef>
                <a:spcPct val="0"/>
              </a:spcBef>
              <a:spcAft>
                <a:spcPts val="600"/>
              </a:spcAft>
            </a:pPr>
            <a:r>
              <a:rPr lang="en-US" sz="3400" b="1" i="0" u="none" strike="noStrike" baseline="0" dirty="0">
                <a:solidFill>
                  <a:srgbClr val="FF0000"/>
                </a:solidFill>
                <a:latin typeface="+mj-lt"/>
                <a:ea typeface="+mj-ea"/>
                <a:cs typeface="+mj-cs"/>
              </a:rPr>
              <a:t>Software Development Process Models </a:t>
            </a:r>
            <a:endParaRPr lang="en-US" sz="3400" b="1" dirty="0">
              <a:solidFill>
                <a:srgbClr val="FF0000"/>
              </a:solidFill>
              <a:latin typeface="+mj-lt"/>
              <a:ea typeface="+mj-ea"/>
              <a:cs typeface="+mj-cs"/>
            </a:endParaRP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30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E98CE-82F1-87CF-4709-F35B707FD1EC}"/>
              </a:ext>
            </a:extLst>
          </p:cNvPr>
          <p:cNvSpPr>
            <a:spLocks noGrp="1"/>
          </p:cNvSpPr>
          <p:nvPr>
            <p:ph type="title"/>
          </p:nvPr>
        </p:nvSpPr>
        <p:spPr>
          <a:xfrm>
            <a:off x="761799" y="499111"/>
            <a:ext cx="5334197" cy="906779"/>
          </a:xfrm>
        </p:spPr>
        <p:txBody>
          <a:bodyPr anchor="ctr">
            <a:normAutofit/>
          </a:bodyPr>
          <a:lstStyle/>
          <a:p>
            <a:pPr>
              <a:defRPr/>
            </a:pPr>
            <a:r>
              <a:rPr lang="en-IN" sz="4000" dirty="0"/>
              <a:t>Human Factors</a:t>
            </a:r>
          </a:p>
        </p:txBody>
      </p:sp>
      <p:sp>
        <p:nvSpPr>
          <p:cNvPr id="3" name="Content Placeholder 2">
            <a:extLst>
              <a:ext uri="{FF2B5EF4-FFF2-40B4-BE49-F238E27FC236}">
                <a16:creationId xmlns:a16="http://schemas.microsoft.com/office/drawing/2014/main" id="{FC957BFB-92DC-1834-5DAD-7469E1E6398B}"/>
              </a:ext>
            </a:extLst>
          </p:cNvPr>
          <p:cNvSpPr>
            <a:spLocks noGrp="1"/>
          </p:cNvSpPr>
          <p:nvPr>
            <p:ph idx="1"/>
          </p:nvPr>
        </p:nvSpPr>
        <p:spPr>
          <a:xfrm>
            <a:off x="640080" y="1405890"/>
            <a:ext cx="5455918" cy="4834189"/>
          </a:xfrm>
        </p:spPr>
        <p:txBody>
          <a:bodyPr anchor="ctr">
            <a:normAutofit/>
          </a:bodyPr>
          <a:lstStyle/>
          <a:p>
            <a:pPr marL="274320" indent="-274320">
              <a:buFont typeface="Wingdings 2"/>
              <a:buChar char=""/>
              <a:defRPr/>
            </a:pPr>
            <a:r>
              <a:rPr lang="en-IN" sz="1800" i="1"/>
              <a:t>the process moulds to the needs of the people and team, not the </a:t>
            </a:r>
            <a:r>
              <a:rPr lang="en-IN" sz="1800"/>
              <a:t>  other way around!</a:t>
            </a:r>
          </a:p>
          <a:p>
            <a:pPr marL="274320" indent="-274320">
              <a:buFont typeface="Wingdings 2"/>
              <a:buChar char=""/>
              <a:defRPr/>
            </a:pPr>
            <a:r>
              <a:rPr lang="en-IN" sz="1800"/>
              <a:t> key traits must exist among the people on an agile team and     the team itself:</a:t>
            </a:r>
          </a:p>
          <a:p>
            <a:pPr marL="274320" indent="-274320">
              <a:buNone/>
              <a:defRPr/>
            </a:pPr>
            <a:endParaRPr lang="en-IN" sz="1100" dirty="0"/>
          </a:p>
          <a:p>
            <a:pPr marL="274320" indent="-274320">
              <a:buFont typeface="Wingdings" pitchFamily="2" charset="2"/>
              <a:buChar char="Ø"/>
              <a:defRPr/>
            </a:pPr>
            <a:r>
              <a:rPr lang="en-IN" sz="1600" b="1"/>
              <a:t>Competence. ( talent, skills, knowledge)!</a:t>
            </a:r>
          </a:p>
          <a:p>
            <a:pPr marL="274320" indent="-274320">
              <a:buFont typeface="Wingdings" pitchFamily="2" charset="2"/>
              <a:buChar char="Ø"/>
              <a:defRPr/>
            </a:pPr>
            <a:r>
              <a:rPr lang="en-IN" sz="1600"/>
              <a:t> </a:t>
            </a:r>
            <a:r>
              <a:rPr lang="en-IN" sz="1600" b="1"/>
              <a:t>Common focus. ( deliver a working software increment )!</a:t>
            </a:r>
          </a:p>
          <a:p>
            <a:pPr marL="274320" indent="-274320">
              <a:buFont typeface="Wingdings" pitchFamily="2" charset="2"/>
              <a:buChar char="Ø"/>
              <a:defRPr/>
            </a:pPr>
            <a:r>
              <a:rPr lang="en-IN" sz="1600" b="1"/>
              <a:t>Collaboration. ( peers and stakeholders) !</a:t>
            </a:r>
          </a:p>
          <a:p>
            <a:pPr marL="274320" indent="-274320">
              <a:buFont typeface="Wingdings" pitchFamily="2" charset="2"/>
              <a:buChar char="Ø"/>
              <a:defRPr/>
            </a:pPr>
            <a:r>
              <a:rPr lang="en-IN" sz="1600" b="1"/>
              <a:t>Decision-making ability. ( freedom to control its own destiny) !</a:t>
            </a:r>
          </a:p>
          <a:p>
            <a:pPr marL="274320" indent="-274320">
              <a:buFont typeface="Wingdings" pitchFamily="2" charset="2"/>
              <a:buChar char="Ø"/>
              <a:defRPr/>
            </a:pPr>
            <a:r>
              <a:rPr lang="en-IN" sz="1600" b="1"/>
              <a:t>Fuzzy problem-solving ability.(ambiguity and constant changes, today problem may not be tomorrow’s problem)!</a:t>
            </a:r>
          </a:p>
          <a:p>
            <a:pPr marL="274320" indent="-274320">
              <a:buFont typeface="Wingdings" pitchFamily="2" charset="2"/>
              <a:buChar char="Ø"/>
              <a:defRPr/>
            </a:pPr>
            <a:r>
              <a:rPr lang="en-IN" sz="1600" b="1"/>
              <a:t>Mutual trust and respect.!</a:t>
            </a:r>
          </a:p>
          <a:p>
            <a:pPr marL="274320" indent="-274320">
              <a:buFont typeface="Wingdings" pitchFamily="2" charset="2"/>
              <a:buChar char="Ø"/>
              <a:defRPr/>
            </a:pPr>
            <a:r>
              <a:rPr lang="en-IN" sz="1600" b="1"/>
              <a:t>Self-organization. ( themselves for the work done, process for its local environment, the work schedule) !molds</a:t>
            </a:r>
            <a:endParaRPr lang="en-IN" sz="1600" dirty="0"/>
          </a:p>
        </p:txBody>
      </p:sp>
      <p:pic>
        <p:nvPicPr>
          <p:cNvPr id="5" name="Picture 4" descr="People at the meeting desk">
            <a:extLst>
              <a:ext uri="{FF2B5EF4-FFF2-40B4-BE49-F238E27FC236}">
                <a16:creationId xmlns:a16="http://schemas.microsoft.com/office/drawing/2014/main" id="{163AB01A-E801-0AD4-4CC4-1BDB733B136A}"/>
              </a:ext>
            </a:extLst>
          </p:cNvPr>
          <p:cNvPicPr>
            <a:picLocks noChangeAspect="1"/>
          </p:cNvPicPr>
          <p:nvPr/>
        </p:nvPicPr>
        <p:blipFill rotWithShape="1">
          <a:blip r:embed="rId2"/>
          <a:srcRect l="23458" r="3285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FF6B-3230-ABF2-90F5-8BEE4F7F321B}"/>
              </a:ext>
            </a:extLst>
          </p:cNvPr>
          <p:cNvSpPr>
            <a:spLocks noGrp="1"/>
          </p:cNvSpPr>
          <p:nvPr>
            <p:ph type="title"/>
          </p:nvPr>
        </p:nvSpPr>
        <p:spPr>
          <a:xfrm>
            <a:off x="1981200" y="320040"/>
            <a:ext cx="7239000" cy="822944"/>
          </a:xfrm>
        </p:spPr>
        <p:txBody>
          <a:bodyPr/>
          <a:lstStyle/>
          <a:p>
            <a:pPr>
              <a:defRPr/>
            </a:pPr>
            <a:r>
              <a:rPr lang="en-IN" dirty="0"/>
              <a:t>Agile methodologies</a:t>
            </a:r>
          </a:p>
        </p:txBody>
      </p:sp>
      <p:pic>
        <p:nvPicPr>
          <p:cNvPr id="12291" name="Picture 2" descr="C:\Users\Admin\Desktop\SD-UML-CSBS\agile\agile_Processesv1_2.png">
            <a:extLst>
              <a:ext uri="{FF2B5EF4-FFF2-40B4-BE49-F238E27FC236}">
                <a16:creationId xmlns:a16="http://schemas.microsoft.com/office/drawing/2014/main" id="{1426FB62-65ED-18EE-02AD-F230DBE970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1250" y="1285876"/>
            <a:ext cx="6438900" cy="5000625"/>
          </a:xfr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3" name="Rectangle 133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Users\Admin\Desktop\SD-UML-CSBS\agile\extreme-programming.jpg">
            <a:extLst>
              <a:ext uri="{FF2B5EF4-FFF2-40B4-BE49-F238E27FC236}">
                <a16:creationId xmlns:a16="http://schemas.microsoft.com/office/drawing/2014/main" id="{DDEC19C7-DE44-CBB7-0ACA-BBAF177106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133600" y="457200"/>
            <a:ext cx="7924800" cy="59436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CFFAC-276B-4132-93D2-A45739BF49D4}"/>
              </a:ext>
            </a:extLst>
          </p:cNvPr>
          <p:cNvSpPr>
            <a:spLocks noGrp="1"/>
          </p:cNvSpPr>
          <p:nvPr>
            <p:ph type="title"/>
          </p:nvPr>
        </p:nvSpPr>
        <p:spPr>
          <a:xfrm>
            <a:off x="838200" y="459863"/>
            <a:ext cx="10515600" cy="1004594"/>
          </a:xfrm>
        </p:spPr>
        <p:txBody>
          <a:bodyPr>
            <a:normAutofit/>
          </a:bodyPr>
          <a:lstStyle/>
          <a:p>
            <a:pPr algn="ctr">
              <a:defRPr/>
            </a:pPr>
            <a:r>
              <a:rPr lang="en-IN">
                <a:solidFill>
                  <a:srgbClr val="FFFFFF"/>
                </a:solidFill>
              </a:rPr>
              <a:t>Extreme Programming (XP)!</a:t>
            </a:r>
          </a:p>
        </p:txBody>
      </p:sp>
      <p:sp>
        <p:nvSpPr>
          <p:cNvPr id="20" name="Rectangle: Rounded Corners 19">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525A8BAF-794C-D24B-D02D-56D71A621992}"/>
              </a:ext>
            </a:extLst>
          </p:cNvPr>
          <p:cNvGraphicFramePr>
            <a:graphicFrameLocks noGrp="1"/>
          </p:cNvGraphicFramePr>
          <p:nvPr>
            <p:ph idx="1"/>
            <p:extLst>
              <p:ext uri="{D42A27DB-BD31-4B8C-83A1-F6EECF244321}">
                <p14:modId xmlns:p14="http://schemas.microsoft.com/office/powerpoint/2010/main" val="205236313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skydiving group mid-air">
            <a:extLst>
              <a:ext uri="{FF2B5EF4-FFF2-40B4-BE49-F238E27FC236}">
                <a16:creationId xmlns:a16="http://schemas.microsoft.com/office/drawing/2014/main" id="{BDCB803F-3598-DAB8-ECF5-4A41A909D125}"/>
              </a:ext>
            </a:extLst>
          </p:cNvPr>
          <p:cNvPicPr>
            <a:picLocks noChangeAspect="1"/>
          </p:cNvPicPr>
          <p:nvPr/>
        </p:nvPicPr>
        <p:blipFill rotWithShape="1">
          <a:blip r:embed="rId2"/>
          <a:srcRect l="21062" r="19895"/>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10C703-C433-E2F8-9AA2-F2030698F46D}"/>
              </a:ext>
            </a:extLst>
          </p:cNvPr>
          <p:cNvSpPr>
            <a:spLocks noGrp="1"/>
          </p:cNvSpPr>
          <p:nvPr>
            <p:ph idx="1"/>
          </p:nvPr>
        </p:nvSpPr>
        <p:spPr>
          <a:xfrm>
            <a:off x="761801" y="400051"/>
            <a:ext cx="4659756" cy="5859016"/>
          </a:xfrm>
        </p:spPr>
        <p:txBody>
          <a:bodyPr anchor="ctr">
            <a:normAutofit/>
          </a:bodyPr>
          <a:lstStyle/>
          <a:p>
            <a:pPr marL="274320" indent="-274320">
              <a:buFont typeface="Wingdings 2"/>
              <a:buChar char=""/>
              <a:defRPr/>
            </a:pPr>
            <a:r>
              <a:rPr lang="en-IN" sz="1800" dirty="0"/>
              <a:t>A commitment (stories to be included, delivery date and other project matters) is made. </a:t>
            </a:r>
          </a:p>
          <a:p>
            <a:pPr marL="274320" indent="-274320">
              <a:buNone/>
              <a:defRPr/>
            </a:pPr>
            <a:r>
              <a:rPr lang="en-IN" sz="1800" dirty="0"/>
              <a:t>   Three ways: 1. Either all stories will be implemented in a few weeks, </a:t>
            </a:r>
          </a:p>
          <a:p>
            <a:pPr marL="274320" indent="-274320">
              <a:buNone/>
              <a:defRPr/>
            </a:pPr>
            <a:r>
              <a:rPr lang="en-IN" sz="1800" dirty="0"/>
              <a:t>   2. high  priority stories first, or </a:t>
            </a:r>
          </a:p>
          <a:p>
            <a:pPr marL="274320" indent="-274320">
              <a:buNone/>
              <a:defRPr/>
            </a:pPr>
            <a:r>
              <a:rPr lang="en-IN" sz="1800" dirty="0"/>
              <a:t>   3. the riskiest stories will be implemented first. </a:t>
            </a:r>
          </a:p>
          <a:p>
            <a:pPr marL="274320" indent="-274320">
              <a:buNone/>
              <a:defRPr/>
            </a:pPr>
            <a:endParaRPr lang="en-IN" sz="1800" dirty="0"/>
          </a:p>
          <a:p>
            <a:pPr marL="274320" indent="-274320">
              <a:buFont typeface="Wingdings 2"/>
              <a:buChar char=""/>
              <a:defRPr/>
            </a:pPr>
            <a:r>
              <a:rPr lang="en-IN" sz="1800" dirty="0"/>
              <a:t>After the first increment “project velocity”, namely number of stories  implemented during the first release is used to help define subsequent delivery dates for other increments. Customers can add stories, delete existing stories, change values of an existing story, split stories as development work proceeds.</a:t>
            </a:r>
          </a:p>
          <a:p>
            <a:pPr marL="274320" indent="-274320">
              <a:buFont typeface="Wingdings 2"/>
              <a:buChar char=""/>
              <a:defRPr/>
            </a:pPr>
            <a:endParaRPr lang="en-IN"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15665-F1F0-6AE4-74EF-DCADFEB106C7}"/>
              </a:ext>
            </a:extLst>
          </p:cNvPr>
          <p:cNvSpPr>
            <a:spLocks noGrp="1"/>
          </p:cNvSpPr>
          <p:nvPr>
            <p:ph type="title"/>
          </p:nvPr>
        </p:nvSpPr>
        <p:spPr>
          <a:xfrm>
            <a:off x="5297762" y="329184"/>
            <a:ext cx="6251110" cy="813816"/>
          </a:xfrm>
        </p:spPr>
        <p:txBody>
          <a:bodyPr anchor="b">
            <a:normAutofit/>
          </a:bodyPr>
          <a:lstStyle/>
          <a:p>
            <a:pPr>
              <a:defRPr/>
            </a:pPr>
            <a:r>
              <a:rPr lang="en-IN" b="1" dirty="0"/>
              <a:t>Extreme Programming (XP)</a:t>
            </a:r>
          </a:p>
        </p:txBody>
      </p:sp>
      <p:pic>
        <p:nvPicPr>
          <p:cNvPr id="5" name="Picture 4" descr="Exclamation mark on a yellow background">
            <a:extLst>
              <a:ext uri="{FF2B5EF4-FFF2-40B4-BE49-F238E27FC236}">
                <a16:creationId xmlns:a16="http://schemas.microsoft.com/office/drawing/2014/main" id="{D9E1B292-003D-B1FE-55BE-14B162CA84C2}"/>
              </a:ext>
            </a:extLst>
          </p:cNvPr>
          <p:cNvPicPr>
            <a:picLocks noChangeAspect="1"/>
          </p:cNvPicPr>
          <p:nvPr/>
        </p:nvPicPr>
        <p:blipFill rotWithShape="1">
          <a:blip r:embed="rId2"/>
          <a:srcRect l="30992" r="1807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50F28D-B106-5E47-2595-A9110654A4AB}"/>
              </a:ext>
            </a:extLst>
          </p:cNvPr>
          <p:cNvSpPr>
            <a:spLocks noGrp="1"/>
          </p:cNvSpPr>
          <p:nvPr>
            <p:ph idx="1"/>
          </p:nvPr>
        </p:nvSpPr>
        <p:spPr>
          <a:xfrm>
            <a:off x="5040630" y="1607058"/>
            <a:ext cx="6508242" cy="4921758"/>
          </a:xfrm>
        </p:spPr>
        <p:txBody>
          <a:bodyPr>
            <a:normAutofit fontScale="92500" lnSpcReduction="10000"/>
          </a:bodyPr>
          <a:lstStyle/>
          <a:p>
            <a:pPr marL="274320" indent="-274320">
              <a:buNone/>
              <a:defRPr/>
            </a:pPr>
            <a:r>
              <a:rPr lang="en-IN" sz="2000" dirty="0"/>
              <a:t>XP Design ( occurs both before and after coding as refactoring is encouraged)</a:t>
            </a:r>
          </a:p>
          <a:p>
            <a:pPr marL="274320" indent="-274320">
              <a:buNone/>
              <a:defRPr/>
            </a:pPr>
            <a:endParaRPr lang="en-IN" sz="2000" dirty="0"/>
          </a:p>
          <a:p>
            <a:pPr marL="274320" indent="-274320">
              <a:buFont typeface="Wingdings 2"/>
              <a:buChar char=""/>
              <a:defRPr/>
            </a:pPr>
            <a:r>
              <a:rPr lang="en-IN" sz="2000" dirty="0"/>
              <a:t> Follows the KIS principle (keep it simple) Nothing more nothing less than the story. </a:t>
            </a:r>
          </a:p>
          <a:p>
            <a:pPr marL="274320" indent="-274320">
              <a:buFont typeface="Wingdings 2"/>
              <a:buChar char=""/>
              <a:defRPr/>
            </a:pPr>
            <a:r>
              <a:rPr lang="en-IN" sz="2000" dirty="0"/>
              <a:t>Encourage the use of CRC (class-responsibility-collaborator) cards in an object-oriented context- The only design work product of XP. They identify and organize the classes </a:t>
            </a:r>
            <a:r>
              <a:rPr lang="en-IN" sz="2000" dirty="0" err="1"/>
              <a:t>thatn</a:t>
            </a:r>
            <a:r>
              <a:rPr lang="en-IN" sz="2000" dirty="0"/>
              <a:t> are relevant to the current software increment</a:t>
            </a:r>
          </a:p>
          <a:p>
            <a:pPr marL="274320" indent="-274320">
              <a:buFont typeface="Wingdings 2"/>
              <a:buChar char=""/>
              <a:defRPr/>
            </a:pPr>
            <a:r>
              <a:rPr lang="en-IN" sz="2000" dirty="0"/>
              <a:t> For difficult design problems, suggests the creation of “spike solutions”—a design   prototype for that portion is implemented and evaluated. !</a:t>
            </a:r>
          </a:p>
          <a:p>
            <a:pPr marL="274320" indent="-274320">
              <a:buFont typeface="Wingdings 2"/>
              <a:buChar char=""/>
              <a:defRPr/>
            </a:pPr>
            <a:r>
              <a:rPr lang="en-IN" sz="2000" dirty="0"/>
              <a:t>Encourages “refactoring”—an iterative refinement of the internal program design. Does not alter the external </a:t>
            </a:r>
            <a:r>
              <a:rPr lang="en-IN" sz="2000" dirty="0" err="1"/>
              <a:t>behavior</a:t>
            </a:r>
            <a:r>
              <a:rPr lang="en-IN" sz="2000" dirty="0"/>
              <a:t> yet improve the internal structure. Minimize chances of bugs. More efficient, easy to read. !</a:t>
            </a:r>
          </a:p>
          <a:p>
            <a:pPr marL="274320" indent="-274320">
              <a:buNone/>
              <a:defRPr/>
            </a:pPr>
            <a:r>
              <a:rPr lang="en-IN" sz="2000"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hree arrows on bullseye">
            <a:extLst>
              <a:ext uri="{FF2B5EF4-FFF2-40B4-BE49-F238E27FC236}">
                <a16:creationId xmlns:a16="http://schemas.microsoft.com/office/drawing/2014/main" id="{D4A432E6-5996-B8C0-87C4-C23344C34D3B}"/>
              </a:ext>
            </a:extLst>
          </p:cNvPr>
          <p:cNvPicPr>
            <a:picLocks noChangeAspect="1"/>
          </p:cNvPicPr>
          <p:nvPr/>
        </p:nvPicPr>
        <p:blipFill rotWithShape="1">
          <a:blip r:embed="rId2"/>
          <a:srcRect l="10138" r="43487"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F06E0F-27B3-4571-9E5E-F267A81D307F}"/>
              </a:ext>
            </a:extLst>
          </p:cNvPr>
          <p:cNvSpPr>
            <a:spLocks noGrp="1"/>
          </p:cNvSpPr>
          <p:nvPr>
            <p:ph idx="1"/>
          </p:nvPr>
        </p:nvSpPr>
        <p:spPr>
          <a:xfrm>
            <a:off x="5234940" y="537210"/>
            <a:ext cx="6313592" cy="5682615"/>
          </a:xfrm>
        </p:spPr>
        <p:txBody>
          <a:bodyPr>
            <a:normAutofit/>
          </a:bodyPr>
          <a:lstStyle/>
          <a:p>
            <a:pPr marL="274320" indent="-274320">
              <a:buNone/>
              <a:defRPr/>
            </a:pPr>
            <a:r>
              <a:rPr lang="en-IN" sz="1800" b="1" dirty="0"/>
              <a:t>XP Coding!</a:t>
            </a:r>
          </a:p>
          <a:p>
            <a:pPr marL="274320" indent="-274320">
              <a:buNone/>
              <a:defRPr/>
            </a:pPr>
            <a:endParaRPr lang="en-IN" sz="1800" dirty="0"/>
          </a:p>
          <a:p>
            <a:pPr marL="274320" indent="-274320">
              <a:buFont typeface="Wingdings 2"/>
              <a:buChar char=""/>
              <a:defRPr/>
            </a:pPr>
            <a:r>
              <a:rPr lang="en-IN" sz="1800" dirty="0"/>
              <a:t>Recommends the construction of a unit test for a story </a:t>
            </a:r>
            <a:r>
              <a:rPr lang="en-IN" sz="1800" i="1" dirty="0"/>
              <a:t>before coding commences. So</a:t>
            </a:r>
            <a:r>
              <a:rPr lang="en-IN" sz="1800" dirty="0"/>
              <a:t> implementer can focus on what must be implemented to pass the test. !</a:t>
            </a:r>
          </a:p>
          <a:p>
            <a:pPr marL="274320" indent="-274320">
              <a:buFont typeface="Wingdings 2"/>
              <a:buChar char=""/>
              <a:defRPr/>
            </a:pPr>
            <a:r>
              <a:rPr lang="en-IN" sz="1800" dirty="0"/>
              <a:t>Encourages “pair programming”. Two people work together at one workstation. Real  time problem solving, real time review for quality assurance. Take slightly different roles. </a:t>
            </a:r>
          </a:p>
          <a:p>
            <a:pPr marL="274320" indent="-274320">
              <a:buNone/>
              <a:defRPr/>
            </a:pPr>
            <a:endParaRPr lang="en-IN" sz="1800" dirty="0"/>
          </a:p>
          <a:p>
            <a:pPr marL="274320" indent="-274320">
              <a:buNone/>
              <a:defRPr/>
            </a:pPr>
            <a:r>
              <a:rPr lang="en-IN" sz="1800" b="1" dirty="0"/>
              <a:t> XP Testing</a:t>
            </a:r>
          </a:p>
          <a:p>
            <a:pPr marL="274320" indent="-274320">
              <a:buNone/>
              <a:defRPr/>
            </a:pPr>
            <a:endParaRPr lang="en-IN" sz="1800" dirty="0"/>
          </a:p>
          <a:p>
            <a:pPr marL="274320" indent="-274320">
              <a:buFont typeface="Wingdings 2"/>
              <a:buChar char=""/>
              <a:defRPr/>
            </a:pPr>
            <a:r>
              <a:rPr lang="en-IN" sz="1800" dirty="0"/>
              <a:t> All unit tests are executed daily and ideally should be automated. Regression tests are  conducted to test current and previous components. </a:t>
            </a:r>
          </a:p>
          <a:p>
            <a:pPr marL="274320" indent="-274320">
              <a:buFont typeface="Wingdings 2"/>
              <a:buChar char=""/>
              <a:defRPr/>
            </a:pPr>
            <a:r>
              <a:rPr lang="en-IN" sz="1800" dirty="0"/>
              <a:t> “Acceptance tests” are defined by the customer and executed to assess customer visible</a:t>
            </a:r>
          </a:p>
          <a:p>
            <a:pPr marL="274320" indent="-274320">
              <a:buNone/>
              <a:defRPr/>
            </a:pPr>
            <a:r>
              <a:rPr lang="en-IN" sz="1800" dirty="0"/>
              <a:t>  functionality!</a:t>
            </a:r>
          </a:p>
          <a:p>
            <a:pPr marL="274320" indent="-274320">
              <a:buFont typeface="Wingdings 2"/>
              <a:buChar char=""/>
              <a:defRPr/>
            </a:pPr>
            <a:endParaRPr lang="en-IN"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57" name="Rectangle 1845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459" name="Freeform: Shape 1845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435" name="Picture 2" descr="C:\Users\Admin\Desktop\SD-UML-CSBS\agile\download.jpg">
            <a:extLst>
              <a:ext uri="{FF2B5EF4-FFF2-40B4-BE49-F238E27FC236}">
                <a16:creationId xmlns:a16="http://schemas.microsoft.com/office/drawing/2014/main" id="{5FDD708F-0E84-5AB4-008C-EF76C41DB9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660324" y="643466"/>
            <a:ext cx="7014209" cy="5566833"/>
          </a:xfrm>
          <a:prstGeom prst="rect">
            <a:avLst/>
          </a:prstGeom>
          <a:noFill/>
        </p:spPr>
      </p:pic>
      <p:grpSp>
        <p:nvGrpSpPr>
          <p:cNvPr id="18461" name="Group 1846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846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46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6" name="Rectangle 1946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8" name="Rectangle 1946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0" name="Rectangle 1946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2" name="Rectangle 1947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BD79AE9-0E02-935B-AAD8-C50D512B0D6E}"/>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lnSpc>
                <a:spcPct val="90000"/>
              </a:lnSpc>
              <a:spcAft>
                <a:spcPts val="600"/>
              </a:spcAft>
              <a:defRPr/>
            </a:pPr>
            <a:r>
              <a:rPr lang="en-US" altLang="en-US" sz="900" kern="1200">
                <a:solidFill>
                  <a:srgbClr val="FFFFFF"/>
                </a:solidFill>
                <a:latin typeface="+mn-lt"/>
                <a:ea typeface="+mn-ea"/>
                <a:cs typeface="+mn-cs"/>
              </a:rPr>
              <a:t>These slides are designed to accompany </a:t>
            </a:r>
            <a:r>
              <a:rPr lang="en-US" altLang="en-US" sz="900" i="1" kern="1200">
                <a:solidFill>
                  <a:srgbClr val="FFFFFF"/>
                </a:solidFill>
                <a:latin typeface="+mn-lt"/>
                <a:ea typeface="+mn-ea"/>
                <a:cs typeface="+mn-cs"/>
              </a:rPr>
              <a:t>Software Engineering: A Practitioner’s Approach, 7/e </a:t>
            </a:r>
            <a:r>
              <a:rPr lang="en-US" altLang="en-US" sz="900" kern="1200">
                <a:solidFill>
                  <a:srgbClr val="FFFFFF"/>
                </a:solidFill>
                <a:latin typeface="+mn-lt"/>
                <a:ea typeface="+mn-ea"/>
                <a:cs typeface="+mn-cs"/>
              </a:rPr>
              <a:t>(McGraw-Hill, 2009) Slides copyright 2009 by Roger Pressman. </a:t>
            </a:r>
          </a:p>
        </p:txBody>
      </p:sp>
      <p:pic>
        <p:nvPicPr>
          <p:cNvPr id="19461" name="Picture 2" descr="http://agilecertifications.org/images/asm.jpg">
            <a:extLst>
              <a:ext uri="{FF2B5EF4-FFF2-40B4-BE49-F238E27FC236}">
                <a16:creationId xmlns:a16="http://schemas.microsoft.com/office/drawing/2014/main" id="{63AB0D0A-BA42-BB4D-F6BE-EE7F59A923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2562" y="457200"/>
            <a:ext cx="9286875" cy="5943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Slide Number Placeholder 4">
            <a:extLst>
              <a:ext uri="{FF2B5EF4-FFF2-40B4-BE49-F238E27FC236}">
                <a16:creationId xmlns:a16="http://schemas.microsoft.com/office/drawing/2014/main" id="{AED6EAEC-5E1B-0B1D-87A2-7C9182736626}"/>
              </a:ext>
            </a:extLst>
          </p:cNvPr>
          <p:cNvSpPr>
            <a:spLocks noGrp="1"/>
          </p:cNvSpPr>
          <p:nvPr>
            <p:ph type="sldNum" sz="quarter" idx="12"/>
          </p:nvPr>
        </p:nvSpPr>
        <p:spPr bwMode="auto">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ts val="600"/>
              </a:spcBef>
              <a:buClr>
                <a:schemeClr val="tx2"/>
              </a:buClr>
              <a:buSzPct val="73000"/>
              <a:buFont typeface="Wingdings 2" panose="05020102010507070707" pitchFamily="18" charset="2"/>
              <a:buChar char=""/>
              <a:defRPr sz="2600">
                <a:solidFill>
                  <a:schemeClr val="tx1"/>
                </a:solidFill>
                <a:latin typeface="Trebuchet MS" panose="020B0603020202020204" pitchFamily="34" charset="0"/>
              </a:defRPr>
            </a:lvl1pPr>
            <a:lvl2pPr marL="742950" indent="-285750">
              <a:spcBef>
                <a:spcPts val="500"/>
              </a:spcBef>
              <a:buClr>
                <a:srgbClr val="F9B639"/>
              </a:buClr>
              <a:buSzPct val="80000"/>
              <a:buFont typeface="Wingdings 2" panose="05020102010507070707" pitchFamily="18" charset="2"/>
              <a:buChar char=""/>
              <a:defRPr sz="2300">
                <a:solidFill>
                  <a:srgbClr val="6C6C6C"/>
                </a:solidFill>
                <a:latin typeface="Trebuchet MS" panose="020B0603020202020204" pitchFamily="34" charset="0"/>
              </a:defRPr>
            </a:lvl2pPr>
            <a:lvl3pPr marL="1143000" indent="-228600">
              <a:spcBef>
                <a:spcPts val="400"/>
              </a:spcBef>
              <a:buClr>
                <a:srgbClr val="F9B639"/>
              </a:buClr>
              <a:buSzPct val="60000"/>
              <a:buFont typeface="Wingdings" panose="05000000000000000000" pitchFamily="2" charset="2"/>
              <a:buChar char=""/>
              <a:defRPr sz="2000">
                <a:solidFill>
                  <a:schemeClr val="tx1"/>
                </a:solidFill>
                <a:latin typeface="Trebuchet MS" panose="020B0603020202020204" pitchFamily="34" charset="0"/>
              </a:defRPr>
            </a:lvl3pPr>
            <a:lvl4pPr marL="1600200" indent="-228600">
              <a:spcBef>
                <a:spcPct val="20000"/>
              </a:spcBef>
              <a:buClr>
                <a:srgbClr val="F9B639"/>
              </a:buClr>
              <a:buSzPct val="80000"/>
              <a:buFont typeface="Wingdings 2" panose="05020102010507070707" pitchFamily="18" charset="2"/>
              <a:buChar char=""/>
              <a:defRPr sz="2000">
                <a:solidFill>
                  <a:srgbClr val="6C6C6C"/>
                </a:solidFill>
                <a:latin typeface="Trebuchet MS" panose="020B0603020202020204" pitchFamily="34" charset="0"/>
              </a:defRPr>
            </a:lvl4pPr>
            <a:lvl5pPr marL="2057400" indent="-228600">
              <a:spcBef>
                <a:spcPts val="400"/>
              </a:spcBef>
              <a:buClr>
                <a:srgbClr val="F9B639"/>
              </a:buClr>
              <a:buSzPct val="70000"/>
              <a:buFont typeface="Wingdings" panose="05000000000000000000" pitchFamily="2" charset="2"/>
              <a:buChar char=""/>
              <a:defRPr sz="2000">
                <a:solidFill>
                  <a:schemeClr val="tx1"/>
                </a:solidFill>
                <a:latin typeface="Trebuchet MS" panose="020B0603020202020204" pitchFamily="34" charset="0"/>
              </a:defRPr>
            </a:lvl5pPr>
            <a:lvl6pPr marL="2514600" indent="-228600" eaLnBrk="0" fontAlgn="base" hangingPunct="0">
              <a:spcBef>
                <a:spcPts val="400"/>
              </a:spcBef>
              <a:spcAft>
                <a:spcPct val="0"/>
              </a:spcAft>
              <a:buClr>
                <a:srgbClr val="F9B639"/>
              </a:buClr>
              <a:buSzPct val="70000"/>
              <a:buFont typeface="Wingdings" panose="05000000000000000000" pitchFamily="2" charset="2"/>
              <a:buChar char=""/>
              <a:defRPr sz="2000">
                <a:solidFill>
                  <a:schemeClr val="tx1"/>
                </a:solidFill>
                <a:latin typeface="Trebuchet MS" panose="020B0603020202020204" pitchFamily="34" charset="0"/>
              </a:defRPr>
            </a:lvl6pPr>
            <a:lvl7pPr marL="2971800" indent="-228600" eaLnBrk="0" fontAlgn="base" hangingPunct="0">
              <a:spcBef>
                <a:spcPts val="400"/>
              </a:spcBef>
              <a:spcAft>
                <a:spcPct val="0"/>
              </a:spcAft>
              <a:buClr>
                <a:srgbClr val="F9B639"/>
              </a:buClr>
              <a:buSzPct val="70000"/>
              <a:buFont typeface="Wingdings" panose="05000000000000000000" pitchFamily="2" charset="2"/>
              <a:buChar char=""/>
              <a:defRPr sz="2000">
                <a:solidFill>
                  <a:schemeClr val="tx1"/>
                </a:solidFill>
                <a:latin typeface="Trebuchet MS" panose="020B0603020202020204" pitchFamily="34" charset="0"/>
              </a:defRPr>
            </a:lvl7pPr>
            <a:lvl8pPr marL="3429000" indent="-228600" eaLnBrk="0" fontAlgn="base" hangingPunct="0">
              <a:spcBef>
                <a:spcPts val="400"/>
              </a:spcBef>
              <a:spcAft>
                <a:spcPct val="0"/>
              </a:spcAft>
              <a:buClr>
                <a:srgbClr val="F9B639"/>
              </a:buClr>
              <a:buSzPct val="70000"/>
              <a:buFont typeface="Wingdings" panose="05000000000000000000" pitchFamily="2" charset="2"/>
              <a:buChar char=""/>
              <a:defRPr sz="2000">
                <a:solidFill>
                  <a:schemeClr val="tx1"/>
                </a:solidFill>
                <a:latin typeface="Trebuchet MS" panose="020B0603020202020204" pitchFamily="34" charset="0"/>
              </a:defRPr>
            </a:lvl8pPr>
            <a:lvl9pPr marL="3886200" indent="-228600" eaLnBrk="0" fontAlgn="base" hangingPunct="0">
              <a:spcBef>
                <a:spcPts val="400"/>
              </a:spcBef>
              <a:spcAft>
                <a:spcPct val="0"/>
              </a:spcAft>
              <a:buClr>
                <a:srgbClr val="F9B639"/>
              </a:buClr>
              <a:buSzPct val="70000"/>
              <a:buFont typeface="Wingdings" panose="05000000000000000000" pitchFamily="2" charset="2"/>
              <a:buChar char=""/>
              <a:defRPr sz="2000">
                <a:solidFill>
                  <a:schemeClr val="tx1"/>
                </a:solidFill>
                <a:latin typeface="Trebuchet MS" panose="020B0603020202020204" pitchFamily="34" charset="0"/>
              </a:defRPr>
            </a:lvl9pPr>
          </a:lstStyle>
          <a:p>
            <a:pPr>
              <a:spcBef>
                <a:spcPct val="0"/>
              </a:spcBef>
              <a:spcAft>
                <a:spcPts val="600"/>
              </a:spcAft>
              <a:buClrTx/>
              <a:buSzTx/>
              <a:buFontTx/>
              <a:buNone/>
            </a:pPr>
            <a:fld id="{485C9873-1DE7-4B56-B1F4-E59719641059}" type="slidenum">
              <a:rPr lang="en-US" altLang="en-US" sz="1100">
                <a:solidFill>
                  <a:srgbClr val="FFFFFF"/>
                </a:solidFill>
                <a:latin typeface="+mn-lt"/>
              </a:rPr>
              <a:pPr>
                <a:spcBef>
                  <a:spcPct val="0"/>
                </a:spcBef>
                <a:spcAft>
                  <a:spcPts val="600"/>
                </a:spcAft>
                <a:buClrTx/>
                <a:buSzTx/>
                <a:buFontTx/>
                <a:buNone/>
              </a:pPr>
              <a:t>18</a:t>
            </a:fld>
            <a:endParaRPr lang="en-US" altLang="en-US" sz="1100">
              <a:solidFill>
                <a:srgbClr val="FFFFFF"/>
              </a:solidFill>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working on ideas">
            <a:extLst>
              <a:ext uri="{FF2B5EF4-FFF2-40B4-BE49-F238E27FC236}">
                <a16:creationId xmlns:a16="http://schemas.microsoft.com/office/drawing/2014/main" id="{4372E7BF-4A5B-8590-C1FF-7CAF8AFE25A5}"/>
              </a:ext>
            </a:extLst>
          </p:cNvPr>
          <p:cNvPicPr>
            <a:picLocks noChangeAspect="1"/>
          </p:cNvPicPr>
          <p:nvPr/>
        </p:nvPicPr>
        <p:blipFill rotWithShape="1">
          <a:blip r:embed="rId2"/>
          <a:srcRect l="26025" r="33635" b="2"/>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74D62F50-00EE-C32F-E988-0415B4DDCAC0}"/>
              </a:ext>
            </a:extLst>
          </p:cNvPr>
          <p:cNvSpPr>
            <a:spLocks noGrp="1"/>
          </p:cNvSpPr>
          <p:nvPr>
            <p:ph type="title"/>
          </p:nvPr>
        </p:nvSpPr>
        <p:spPr>
          <a:xfrm>
            <a:off x="361583" y="115903"/>
            <a:ext cx="6831188" cy="1322887"/>
          </a:xfrm>
        </p:spPr>
        <p:txBody>
          <a:bodyPr>
            <a:normAutofit fontScale="90000"/>
          </a:bodyPr>
          <a:lstStyle/>
          <a:p>
            <a:pPr algn="ctr"/>
            <a:br>
              <a:rPr lang="en-IN" sz="2800" b="1" i="0" u="none" strike="noStrike" baseline="0" dirty="0"/>
            </a:br>
            <a:r>
              <a:rPr lang="en-GB" sz="2800" b="1" i="0" u="none" strike="noStrike" baseline="0" dirty="0"/>
              <a:t> </a:t>
            </a:r>
            <a:r>
              <a:rPr lang="en-GB" sz="2800" b="1" i="0" u="none" strike="noStrike" baseline="0" dirty="0">
                <a:solidFill>
                  <a:srgbClr val="FF0000"/>
                </a:solidFill>
              </a:rPr>
              <a:t>Description of the </a:t>
            </a:r>
            <a:br>
              <a:rPr lang="en-GB" sz="2800" b="1" i="0" u="none" strike="noStrike" baseline="0" dirty="0">
                <a:solidFill>
                  <a:srgbClr val="FF0000"/>
                </a:solidFill>
              </a:rPr>
            </a:br>
            <a:r>
              <a:rPr lang="en-GB" sz="2800" b="1" i="0" u="none" strike="noStrike" baseline="0" dirty="0">
                <a:solidFill>
                  <a:srgbClr val="FF0000"/>
                </a:solidFill>
              </a:rPr>
              <a:t>Object Oriented Analysis process vs. </a:t>
            </a:r>
            <a:br>
              <a:rPr lang="en-GB" sz="2800" b="1" i="0" u="none" strike="noStrike" baseline="0" dirty="0">
                <a:solidFill>
                  <a:srgbClr val="FF0000"/>
                </a:solidFill>
              </a:rPr>
            </a:br>
            <a:r>
              <a:rPr lang="en-GB" sz="2800" b="1" i="0" u="none" strike="noStrike" baseline="0" dirty="0">
                <a:solidFill>
                  <a:srgbClr val="FF0000"/>
                </a:solidFill>
              </a:rPr>
              <a:t>the Structure Analysis Model. </a:t>
            </a:r>
            <a:endParaRPr lang="en-IN" sz="2800" b="1" dirty="0">
              <a:solidFill>
                <a:srgbClr val="FF0000"/>
              </a:solidFill>
            </a:endParaRPr>
          </a:p>
        </p:txBody>
      </p:sp>
      <p:sp>
        <p:nvSpPr>
          <p:cNvPr id="3" name="Content Placeholder 2">
            <a:extLst>
              <a:ext uri="{FF2B5EF4-FFF2-40B4-BE49-F238E27FC236}">
                <a16:creationId xmlns:a16="http://schemas.microsoft.com/office/drawing/2014/main" id="{7D0E0D39-B489-8C49-9BD4-6688A261D4AB}"/>
              </a:ext>
            </a:extLst>
          </p:cNvPr>
          <p:cNvSpPr>
            <a:spLocks noGrp="1"/>
          </p:cNvSpPr>
          <p:nvPr>
            <p:ph idx="1"/>
          </p:nvPr>
        </p:nvSpPr>
        <p:spPr>
          <a:xfrm>
            <a:off x="228600" y="1680210"/>
            <a:ext cx="7424651" cy="4422477"/>
          </a:xfrm>
        </p:spPr>
        <p:txBody>
          <a:bodyPr>
            <a:normAutofit/>
          </a:bodyPr>
          <a:lstStyle/>
          <a:p>
            <a:pPr algn="just" fontAlgn="base"/>
            <a:r>
              <a:rPr lang="en-GB" sz="1400" b="0" i="0" dirty="0">
                <a:effectLst/>
                <a:latin typeface="Nunito" pitchFamily="2" charset="0"/>
              </a:rPr>
              <a:t>Analysis simple means to study or examine the structure of something, elements, and system requirements in detail, and methodical way. Structured analysis and Object-oriented analysis both are important for software development and are analysis techniques used in software engineering. But both are different from each other. </a:t>
            </a:r>
          </a:p>
          <a:p>
            <a:pPr algn="just" fontAlgn="base"/>
            <a:r>
              <a:rPr lang="en-GB" sz="1400" b="0" i="0" dirty="0">
                <a:effectLst/>
                <a:latin typeface="Nunito" pitchFamily="2" charset="0"/>
              </a:rPr>
              <a:t>Structured Analysis and Object-Oriented Analysis (OOA) are two software development methodologies that are used to design and develop software systems. While they have some similarities, they differ in a number of key ways.</a:t>
            </a:r>
          </a:p>
          <a:p>
            <a:pPr algn="just" fontAlgn="base"/>
            <a:endParaRPr lang="en-GB" sz="1400" b="0" i="0" dirty="0">
              <a:effectLst/>
              <a:latin typeface="Nunito" pitchFamily="2" charset="0"/>
            </a:endParaRPr>
          </a:p>
          <a:p>
            <a:pPr algn="just" fontAlgn="base"/>
            <a:r>
              <a:rPr lang="en-GB" sz="1400" b="1" i="0" dirty="0">
                <a:effectLst/>
                <a:latin typeface="Nunito" pitchFamily="2" charset="0"/>
              </a:rPr>
              <a:t>Structured Analysis:</a:t>
            </a:r>
          </a:p>
          <a:p>
            <a:pPr algn="just" fontAlgn="base">
              <a:buFont typeface="+mj-lt"/>
              <a:buAutoNum type="arabicPeriod"/>
            </a:pPr>
            <a:r>
              <a:rPr lang="en-GB" sz="1400" b="0" i="0" dirty="0">
                <a:effectLst/>
                <a:latin typeface="Nunito" pitchFamily="2" charset="0"/>
              </a:rPr>
              <a:t>Focus on processes: Structured Analysis focuses on the processes involved in a software system, </a:t>
            </a:r>
            <a:r>
              <a:rPr lang="en-GB" sz="1400" b="0" i="0" dirty="0" err="1">
                <a:effectLst/>
                <a:latin typeface="Nunito" pitchFamily="2" charset="0"/>
              </a:rPr>
              <a:t>modeling</a:t>
            </a:r>
            <a:r>
              <a:rPr lang="en-GB" sz="1400" b="0" i="0" dirty="0">
                <a:effectLst/>
                <a:latin typeface="Nunito" pitchFamily="2" charset="0"/>
              </a:rPr>
              <a:t> them as a series of connected steps.</a:t>
            </a:r>
          </a:p>
          <a:p>
            <a:pPr algn="just" fontAlgn="base">
              <a:buFont typeface="+mj-lt"/>
              <a:buAutoNum type="arabicPeriod"/>
            </a:pPr>
            <a:r>
              <a:rPr lang="en-GB" sz="1400" b="0" i="0" dirty="0">
                <a:effectLst/>
                <a:latin typeface="Nunito" pitchFamily="2" charset="0"/>
              </a:rPr>
              <a:t>Top-down approach: Structured Analysis follows a top-down approach, breaking down complex systems into smaller, simpler parts that can be more easily understood.</a:t>
            </a:r>
          </a:p>
          <a:p>
            <a:pPr algn="just" fontAlgn="base">
              <a:buFont typeface="+mj-lt"/>
              <a:buAutoNum type="arabicPeriod"/>
            </a:pPr>
            <a:r>
              <a:rPr lang="en-GB" sz="1400" b="0" i="0" dirty="0">
                <a:effectLst/>
                <a:latin typeface="Nunito" pitchFamily="2" charset="0"/>
              </a:rPr>
              <a:t>Data-</a:t>
            </a:r>
            <a:r>
              <a:rPr lang="en-GB" sz="1400" b="0" i="0" dirty="0" err="1">
                <a:effectLst/>
                <a:latin typeface="Nunito" pitchFamily="2" charset="0"/>
              </a:rPr>
              <a:t>centered</a:t>
            </a:r>
            <a:r>
              <a:rPr lang="en-GB" sz="1400" b="0" i="0" dirty="0">
                <a:effectLst/>
                <a:latin typeface="Nunito" pitchFamily="2" charset="0"/>
              </a:rPr>
              <a:t>: Structured Analysis focuses on the data that a software system manipulates, </a:t>
            </a:r>
            <a:r>
              <a:rPr lang="en-GB" sz="1400" b="0" i="0" dirty="0" err="1">
                <a:effectLst/>
                <a:latin typeface="Nunito" pitchFamily="2" charset="0"/>
              </a:rPr>
              <a:t>modeling</a:t>
            </a:r>
            <a:r>
              <a:rPr lang="en-GB" sz="1400" b="0" i="0" dirty="0">
                <a:effectLst/>
                <a:latin typeface="Nunito" pitchFamily="2" charset="0"/>
              </a:rPr>
              <a:t> it as data flows between processes.</a:t>
            </a:r>
          </a:p>
          <a:p>
            <a:pPr algn="just" fontAlgn="base">
              <a:buFont typeface="+mj-lt"/>
              <a:buAutoNum type="arabicPeriod"/>
            </a:pPr>
            <a:r>
              <a:rPr lang="en-GB" sz="1400" b="0" i="0" dirty="0">
                <a:effectLst/>
                <a:latin typeface="Nunito" pitchFamily="2" charset="0"/>
              </a:rPr>
              <a:t>Emphasis on functional decomposition: Structured Analysis emphasizes the functional decomposition of a software system into smaller, independent functions.</a:t>
            </a:r>
          </a:p>
        </p:txBody>
      </p:sp>
    </p:spTree>
    <p:extLst>
      <p:ext uri="{BB962C8B-B14F-4D97-AF65-F5344CB8AC3E}">
        <p14:creationId xmlns:p14="http://schemas.microsoft.com/office/powerpoint/2010/main" val="657167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F7B0984-263D-4E4D-D987-7F9413163758}"/>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br>
              <a:rPr lang="en-US" sz="2500" b="1" i="0" u="none" strike="noStrike" kern="1200" baseline="0">
                <a:solidFill>
                  <a:srgbClr val="FFFFFF"/>
                </a:solidFill>
                <a:highlight>
                  <a:srgbClr val="FFFF00"/>
                </a:highlight>
                <a:latin typeface="+mj-lt"/>
                <a:ea typeface="+mj-ea"/>
                <a:cs typeface="+mj-cs"/>
              </a:rPr>
            </a:br>
            <a:r>
              <a:rPr lang="en-US" sz="2500" b="1" i="0" u="none" strike="noStrike" kern="1200" baseline="0">
                <a:solidFill>
                  <a:srgbClr val="FFFFFF"/>
                </a:solidFill>
                <a:latin typeface="+mj-lt"/>
                <a:ea typeface="+mj-ea"/>
                <a:cs typeface="+mj-cs"/>
              </a:rPr>
              <a:t> The Waterfall Model vs. The Spiral Model </a:t>
            </a:r>
            <a:endParaRPr lang="en-US" sz="2500" b="1" kern="1200">
              <a:solidFill>
                <a:srgbClr val="FFFFFF"/>
              </a:solidFill>
              <a:latin typeface="+mj-lt"/>
              <a:ea typeface="+mj-ea"/>
              <a:cs typeface="+mj-cs"/>
            </a:endParaRPr>
          </a:p>
        </p:txBody>
      </p:sp>
      <p:pic>
        <p:nvPicPr>
          <p:cNvPr id="8" name="Picture 7">
            <a:extLst>
              <a:ext uri="{FF2B5EF4-FFF2-40B4-BE49-F238E27FC236}">
                <a16:creationId xmlns:a16="http://schemas.microsoft.com/office/drawing/2014/main" id="{B2D22635-5C3D-9B60-0D34-9CAE78F9FBD6}"/>
              </a:ext>
            </a:extLst>
          </p:cNvPr>
          <p:cNvPicPr>
            <a:picLocks noChangeAspect="1"/>
          </p:cNvPicPr>
          <p:nvPr/>
        </p:nvPicPr>
        <p:blipFill>
          <a:blip r:embed="rId2"/>
          <a:stretch>
            <a:fillRect/>
          </a:stretch>
        </p:blipFill>
        <p:spPr>
          <a:xfrm>
            <a:off x="4241442" y="478712"/>
            <a:ext cx="7691478" cy="5773498"/>
          </a:xfrm>
          <a:prstGeom prst="rect">
            <a:avLst/>
          </a:prstGeom>
        </p:spPr>
      </p:pic>
    </p:spTree>
    <p:extLst>
      <p:ext uri="{BB962C8B-B14F-4D97-AF65-F5344CB8AC3E}">
        <p14:creationId xmlns:p14="http://schemas.microsoft.com/office/powerpoint/2010/main" val="3557714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lue blocks and networks technology background">
            <a:extLst>
              <a:ext uri="{FF2B5EF4-FFF2-40B4-BE49-F238E27FC236}">
                <a16:creationId xmlns:a16="http://schemas.microsoft.com/office/drawing/2014/main" id="{F1ACFE2F-1B5E-6F59-3123-057B4D243740}"/>
              </a:ext>
            </a:extLst>
          </p:cNvPr>
          <p:cNvPicPr>
            <a:picLocks noChangeAspect="1"/>
          </p:cNvPicPr>
          <p:nvPr/>
        </p:nvPicPr>
        <p:blipFill rotWithShape="1">
          <a:blip r:embed="rId2"/>
          <a:srcRect l="19146" r="50057" b="-446"/>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30BF98FF-C259-FA56-D3C7-17FF4CA6EEAF}"/>
              </a:ext>
            </a:extLst>
          </p:cNvPr>
          <p:cNvSpPr>
            <a:spLocks noGrp="1"/>
          </p:cNvSpPr>
          <p:nvPr>
            <p:ph idx="1"/>
          </p:nvPr>
        </p:nvSpPr>
        <p:spPr>
          <a:xfrm>
            <a:off x="3931920" y="480060"/>
            <a:ext cx="7421881" cy="5622628"/>
          </a:xfrm>
        </p:spPr>
        <p:txBody>
          <a:bodyPr anchor="t">
            <a:normAutofit fontScale="92500" lnSpcReduction="10000"/>
          </a:bodyPr>
          <a:lstStyle/>
          <a:p>
            <a:pPr algn="just" fontAlgn="base"/>
            <a:r>
              <a:rPr lang="en-GB" sz="1800" b="1" i="0" dirty="0">
                <a:effectLst/>
                <a:latin typeface="Nunito" pitchFamily="2" charset="0"/>
              </a:rPr>
              <a:t>Object-Oriented Analysis (OOA):</a:t>
            </a:r>
          </a:p>
          <a:p>
            <a:pPr algn="just" fontAlgn="base">
              <a:buFont typeface="+mj-lt"/>
              <a:buAutoNum type="arabicPeriod"/>
            </a:pPr>
            <a:r>
              <a:rPr lang="en-GB" sz="1800" b="0" i="0" dirty="0">
                <a:effectLst/>
                <a:latin typeface="Nunito" pitchFamily="2" charset="0"/>
              </a:rPr>
              <a:t>Focus on objects: OOA focuses on the objects involved in a software system, </a:t>
            </a:r>
            <a:r>
              <a:rPr lang="en-GB" sz="1800" b="0" i="0" dirty="0" err="1">
                <a:effectLst/>
                <a:latin typeface="Nunito" pitchFamily="2" charset="0"/>
              </a:rPr>
              <a:t>modeling</a:t>
            </a:r>
            <a:r>
              <a:rPr lang="en-GB" sz="1800" b="0" i="0" dirty="0">
                <a:effectLst/>
                <a:latin typeface="Nunito" pitchFamily="2" charset="0"/>
              </a:rPr>
              <a:t> them as instances of classes that encapsulate both data and </a:t>
            </a:r>
            <a:r>
              <a:rPr lang="en-GB" sz="1800" b="0" i="0" dirty="0" err="1">
                <a:effectLst/>
                <a:latin typeface="Nunito" pitchFamily="2" charset="0"/>
              </a:rPr>
              <a:t>behavior</a:t>
            </a:r>
            <a:r>
              <a:rPr lang="en-GB" sz="1800" b="0" i="0" dirty="0">
                <a:effectLst/>
                <a:latin typeface="Nunito" pitchFamily="2" charset="0"/>
              </a:rPr>
              <a:t>.</a:t>
            </a:r>
          </a:p>
          <a:p>
            <a:pPr algn="just" fontAlgn="base">
              <a:buFont typeface="+mj-lt"/>
              <a:buAutoNum type="arabicPeriod"/>
            </a:pPr>
            <a:endParaRPr lang="en-GB" sz="1800" b="0" i="0" dirty="0">
              <a:effectLst/>
              <a:latin typeface="Nunito" pitchFamily="2" charset="0"/>
            </a:endParaRPr>
          </a:p>
          <a:p>
            <a:pPr algn="just" fontAlgn="base">
              <a:buFont typeface="+mj-lt"/>
              <a:buAutoNum type="arabicPeriod"/>
            </a:pPr>
            <a:r>
              <a:rPr lang="en-GB" sz="1800" b="0" i="0" dirty="0">
                <a:effectLst/>
                <a:latin typeface="Nunito" pitchFamily="2" charset="0"/>
              </a:rPr>
              <a:t>Bottom-up approach: OOA follows a bottom-up approach, building complex systems from smaller, simpler objects that can be more easily understood.</a:t>
            </a:r>
          </a:p>
          <a:p>
            <a:pPr algn="just" fontAlgn="base">
              <a:buFont typeface="+mj-lt"/>
              <a:buAutoNum type="arabicPeriod"/>
            </a:pPr>
            <a:endParaRPr lang="en-GB" sz="1800" b="0" i="0" dirty="0">
              <a:effectLst/>
              <a:latin typeface="Nunito" pitchFamily="2" charset="0"/>
            </a:endParaRPr>
          </a:p>
          <a:p>
            <a:pPr algn="just" fontAlgn="base">
              <a:buFont typeface="+mj-lt"/>
              <a:buAutoNum type="arabicPeriod"/>
            </a:pPr>
            <a:r>
              <a:rPr lang="en-GB" sz="1800" b="0" i="0" dirty="0">
                <a:effectLst/>
                <a:latin typeface="Nunito" pitchFamily="2" charset="0"/>
              </a:rPr>
              <a:t>Object-</a:t>
            </a:r>
            <a:r>
              <a:rPr lang="en-GB" sz="1800" b="0" i="0" dirty="0" err="1">
                <a:effectLst/>
                <a:latin typeface="Nunito" pitchFamily="2" charset="0"/>
              </a:rPr>
              <a:t>centered</a:t>
            </a:r>
            <a:r>
              <a:rPr lang="en-GB" sz="1800" b="0" i="0" dirty="0">
                <a:effectLst/>
                <a:latin typeface="Nunito" pitchFamily="2" charset="0"/>
              </a:rPr>
              <a:t>: OOA focuses on the objects that make up a software system, </a:t>
            </a:r>
            <a:r>
              <a:rPr lang="en-GB" sz="1800" b="0" i="0" dirty="0" err="1">
                <a:effectLst/>
                <a:latin typeface="Nunito" pitchFamily="2" charset="0"/>
              </a:rPr>
              <a:t>modeling</a:t>
            </a:r>
            <a:r>
              <a:rPr lang="en-GB" sz="1800" b="0" i="0" dirty="0">
                <a:effectLst/>
                <a:latin typeface="Nunito" pitchFamily="2" charset="0"/>
              </a:rPr>
              <a:t> their relationships and interactions.</a:t>
            </a:r>
          </a:p>
          <a:p>
            <a:pPr algn="just" fontAlgn="base">
              <a:buFont typeface="+mj-lt"/>
              <a:buAutoNum type="arabicPeriod"/>
            </a:pPr>
            <a:endParaRPr lang="en-GB" sz="1800" b="0" i="0" dirty="0">
              <a:effectLst/>
              <a:latin typeface="Nunito" pitchFamily="2" charset="0"/>
            </a:endParaRPr>
          </a:p>
          <a:p>
            <a:pPr algn="just" fontAlgn="base">
              <a:buFont typeface="+mj-lt"/>
              <a:buAutoNum type="arabicPeriod"/>
            </a:pPr>
            <a:r>
              <a:rPr lang="en-GB" sz="1800" b="0" i="0" dirty="0">
                <a:effectLst/>
                <a:latin typeface="Nunito" pitchFamily="2" charset="0"/>
              </a:rPr>
              <a:t>Emphasis on object-oriented design patterns: OOA emphasizes the reuse of objects and object-oriented design patterns, reducing the amount of code that needs to be written and improving the quality and consistency of the software.</a:t>
            </a:r>
          </a:p>
          <a:p>
            <a:pPr algn="just" fontAlgn="base">
              <a:buFont typeface="+mj-lt"/>
              <a:buAutoNum type="arabicPeriod"/>
            </a:pPr>
            <a:endParaRPr lang="en-GB" sz="1800" b="0" i="0" dirty="0">
              <a:effectLst/>
              <a:latin typeface="Nunito" pitchFamily="2" charset="0"/>
            </a:endParaRPr>
          </a:p>
          <a:p>
            <a:pPr algn="just" fontAlgn="base"/>
            <a:r>
              <a:rPr lang="en-GB" sz="1800" b="0" i="0" dirty="0">
                <a:effectLst/>
                <a:latin typeface="Nunito" pitchFamily="2" charset="0"/>
              </a:rPr>
              <a:t>In conclusion, Structured Analysis and OOA are both valuable software development methodologies, each with its own strengths and weaknesses. The choice of which to use depends on the particular requirements and constraints of a software project.</a:t>
            </a:r>
          </a:p>
        </p:txBody>
      </p:sp>
    </p:spTree>
    <p:extLst>
      <p:ext uri="{BB962C8B-B14F-4D97-AF65-F5344CB8AC3E}">
        <p14:creationId xmlns:p14="http://schemas.microsoft.com/office/powerpoint/2010/main" val="361364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66" name="Arc 206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037C3C40-40F3-E05E-C303-FC8F5E7684FF}"/>
              </a:ext>
            </a:extLst>
          </p:cNvPr>
          <p:cNvSpPr>
            <a:spLocks noChangeArrowheads="1"/>
          </p:cNvSpPr>
          <p:nvPr/>
        </p:nvSpPr>
        <p:spPr bwMode="auto">
          <a:xfrm>
            <a:off x="3923491" y="4907723"/>
            <a:ext cx="5458838" cy="132556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lnSpc>
                <a:spcPct val="90000"/>
              </a:lnSpc>
              <a:spcAft>
                <a:spcPts val="600"/>
              </a:spcAft>
              <a:buClrTx/>
              <a:buSzTx/>
              <a:tabLst/>
            </a:pPr>
            <a:r>
              <a:rPr kumimoji="0" lang="en-US" altLang="en-US" sz="2400" b="1" i="0" u="none" strike="noStrike" kern="1200" cap="none" normalizeH="0" baseline="0" dirty="0">
                <a:ln>
                  <a:noFill/>
                </a:ln>
                <a:solidFill>
                  <a:schemeClr val="tx1"/>
                </a:solidFill>
                <a:effectLst/>
                <a:latin typeface="+mj-lt"/>
                <a:ea typeface="+mj-ea"/>
                <a:cs typeface="+mj-cs"/>
              </a:rPr>
              <a:t>Example –</a:t>
            </a:r>
            <a:r>
              <a:rPr kumimoji="0" lang="en-US" altLang="en-US" sz="2400" b="0" i="0" u="none" strike="noStrike" kern="1200" cap="none" normalizeH="0" baseline="0" dirty="0">
                <a:ln>
                  <a:noFill/>
                </a:ln>
                <a:solidFill>
                  <a:schemeClr val="tx1"/>
                </a:solidFill>
                <a:effectLst/>
                <a:latin typeface="+mj-lt"/>
                <a:ea typeface="+mj-ea"/>
                <a:cs typeface="+mj-cs"/>
              </a:rPr>
              <a:t> </a:t>
            </a:r>
          </a:p>
          <a:p>
            <a:pPr marL="0" marR="0" lvl="0" indent="0" eaLnBrk="1" fontAlgn="base" hangingPunct="1">
              <a:lnSpc>
                <a:spcPct val="90000"/>
              </a:lnSpc>
              <a:spcAft>
                <a:spcPts val="600"/>
              </a:spcAft>
              <a:buClrTx/>
              <a:buSzTx/>
              <a:tabLst/>
            </a:pPr>
            <a:r>
              <a:rPr kumimoji="0" lang="en-US" altLang="en-US" sz="2400" b="0" i="0" u="none" strike="noStrike" kern="1200" cap="none" normalizeH="0" baseline="0" dirty="0">
                <a:ln>
                  <a:noFill/>
                </a:ln>
                <a:solidFill>
                  <a:schemeClr val="tx1"/>
                </a:solidFill>
                <a:effectLst/>
                <a:latin typeface="+mj-lt"/>
                <a:ea typeface="+mj-ea"/>
                <a:cs typeface="+mj-cs"/>
              </a:rPr>
              <a:t> </a:t>
            </a:r>
          </a:p>
          <a:p>
            <a:pPr marL="0" marR="0" lvl="0" indent="0" eaLnBrk="1" fontAlgn="base" hangingPunct="1">
              <a:lnSpc>
                <a:spcPct val="90000"/>
              </a:lnSpc>
              <a:spcAft>
                <a:spcPts val="600"/>
              </a:spcAft>
              <a:buClrTx/>
              <a:buSzTx/>
              <a:tabLst/>
            </a:pPr>
            <a:r>
              <a:rPr kumimoji="0" lang="en-US" altLang="en-US" sz="2400" b="0" i="0" u="none" strike="noStrike" kern="1200" cap="none" normalizeH="0" baseline="0" dirty="0">
                <a:ln>
                  <a:noFill/>
                </a:ln>
                <a:solidFill>
                  <a:schemeClr val="tx1"/>
                </a:solidFill>
                <a:effectLst/>
                <a:latin typeface="+mj-lt"/>
                <a:ea typeface="+mj-ea"/>
                <a:cs typeface="+mj-cs"/>
              </a:rPr>
              <a:t>          </a:t>
            </a:r>
          </a:p>
        </p:txBody>
      </p:sp>
      <p:sp>
        <p:nvSpPr>
          <p:cNvPr id="2067" name="Freeform: Shape 206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Diagram of a state transition&#10;&#10;Description automatically generated">
            <a:extLst>
              <a:ext uri="{FF2B5EF4-FFF2-40B4-BE49-F238E27FC236}">
                <a16:creationId xmlns:a16="http://schemas.microsoft.com/office/drawing/2014/main" id="{CE2E09EA-49A3-7414-CC9B-A43D6528EB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104" y="525999"/>
            <a:ext cx="8143855" cy="375701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4D14953-1DCA-FA25-1053-7716B17DCE4E}"/>
              </a:ext>
            </a:extLst>
          </p:cNvPr>
          <p:cNvSpPr>
            <a:spLocks noGrp="1"/>
          </p:cNvSpPr>
          <p:nvPr>
            <p:ph idx="1"/>
          </p:nvPr>
        </p:nvSpPr>
        <p:spPr>
          <a:xfrm>
            <a:off x="5745964" y="4394065"/>
            <a:ext cx="5458838" cy="2450338"/>
          </a:xfrm>
        </p:spPr>
        <p:txBody>
          <a:bodyPr vert="horz" lIns="91440" tIns="45720" rIns="91440" bIns="45720" rtlCol="0">
            <a:normAutofit/>
          </a:bodyPr>
          <a:lstStyle/>
          <a:p>
            <a:pPr algn="just"/>
            <a:r>
              <a:rPr lang="en-US" sz="2000" b="1" i="0" dirty="0">
                <a:effectLst/>
              </a:rPr>
              <a:t>1. </a:t>
            </a:r>
            <a:r>
              <a:rPr lang="en-US" sz="2000" b="1" i="0" u="sng" dirty="0">
                <a:effectLst/>
                <a:hlinkClick r:id="rId3"/>
              </a:rPr>
              <a:t>Structured Analysis</a:t>
            </a:r>
            <a:r>
              <a:rPr lang="en-US" sz="2000" b="1" i="0" dirty="0">
                <a:effectLst/>
              </a:rPr>
              <a:t> :</a:t>
            </a:r>
            <a:r>
              <a:rPr lang="en-US" sz="2000" b="0" i="0" dirty="0">
                <a:effectLst/>
              </a:rPr>
              <a:t> </a:t>
            </a:r>
            <a:br>
              <a:rPr lang="en-US" sz="2000" dirty="0"/>
            </a:br>
            <a:r>
              <a:rPr lang="en-US" sz="2000" b="0" i="0" dirty="0">
                <a:effectLst/>
              </a:rPr>
              <a:t>Structured analysis is a method of development that allows and gives permission to the analyst to understand and know about the system and all of its activities in a logical way. It is simply a graphic that is used to specify the presentation of the application. </a:t>
            </a:r>
            <a:endParaRPr lang="en-US" sz="2000" dirty="0"/>
          </a:p>
        </p:txBody>
      </p:sp>
    </p:spTree>
    <p:extLst>
      <p:ext uri="{BB962C8B-B14F-4D97-AF65-F5344CB8AC3E}">
        <p14:creationId xmlns:p14="http://schemas.microsoft.com/office/powerpoint/2010/main" val="3888429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C945AB62-7EBD-78AB-35B9-1F39A987BD74}"/>
              </a:ext>
            </a:extLst>
          </p:cNvPr>
          <p:cNvSpPr>
            <a:spLocks noChangeArrowheads="1"/>
          </p:cNvSpPr>
          <p:nvPr/>
        </p:nvSpPr>
        <p:spPr bwMode="auto">
          <a:xfrm>
            <a:off x="1191127" y="411957"/>
            <a:ext cx="10421754" cy="63709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73239"/>
                </a:solidFill>
                <a:effectLst/>
                <a:latin typeface="Nunito" pitchFamily="2" charset="0"/>
              </a:rPr>
              <a:t>2. </a:t>
            </a:r>
            <a:r>
              <a:rPr kumimoji="0" lang="en-US" altLang="en-US" sz="1600" b="1" i="0" u="sng" strike="noStrike" cap="none" normalizeH="0" baseline="0" dirty="0">
                <a:ln>
                  <a:noFill/>
                </a:ln>
                <a:solidFill>
                  <a:srgbClr val="273239"/>
                </a:solidFill>
                <a:effectLst/>
                <a:latin typeface="Nunito" pitchFamily="2" charset="0"/>
                <a:hlinkClick r:id="rId2"/>
              </a:rPr>
              <a:t>Object-Oriented Analysis</a:t>
            </a:r>
            <a:r>
              <a:rPr kumimoji="0" lang="en-US" altLang="en-US" sz="1600" b="1" i="0" u="none" strike="noStrike" cap="none" normalizeH="0" baseline="0" dirty="0">
                <a:ln>
                  <a:noFill/>
                </a:ln>
                <a:solidFill>
                  <a:srgbClr val="273239"/>
                </a:solidFill>
                <a:effectLst/>
                <a:latin typeface="Nunito" pitchFamily="2" charset="0"/>
              </a:rPr>
              <a:t> :</a:t>
            </a:r>
            <a:r>
              <a:rPr kumimoji="0" lang="en-US" altLang="en-US" sz="1600" b="0" i="0" u="none" strike="noStrike" cap="none" normalizeH="0" baseline="0" dirty="0">
                <a:ln>
                  <a:noFill/>
                </a:ln>
                <a:solidFill>
                  <a:srgbClr val="273239"/>
                </a:solidFill>
                <a:effectLst/>
                <a:latin typeface="Nunito" pitchFamily="2" charset="0"/>
              </a:rPr>
              <a:t> </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273239"/>
                </a:solidFill>
                <a:effectLst/>
                <a:latin typeface="Nunito" pitchFamily="2" charset="0"/>
              </a:rPr>
            </a:br>
            <a:r>
              <a:rPr kumimoji="0" lang="en-US" altLang="en-US" b="0" i="0" u="none" strike="noStrike" cap="none" normalizeH="0" baseline="0" dirty="0">
                <a:ln>
                  <a:noFill/>
                </a:ln>
                <a:solidFill>
                  <a:srgbClr val="273239"/>
                </a:solidFill>
                <a:effectLst/>
                <a:latin typeface="Nunito" pitchFamily="2" charset="0"/>
              </a:rPr>
              <a:t>Object-Oriented Analysis (OOA) is a technical approach generally used for analyzing and application designing, system designing, or even business designing just by applying object-oriented programming even with the use of visual modeling throughout the process of development to just simply guide the stakeholder communication and quality of the product. it is a process of discovery where a team of developers understands and models all the requirements of the system. </a:t>
            </a:r>
            <a:endParaRPr kumimoji="0" lang="en-US" altLang="en-US" sz="1400" b="0" i="0" u="none" strike="noStrike" cap="none" normalizeH="0" baseline="0" dirty="0">
              <a:ln>
                <a:noFill/>
              </a:ln>
              <a:solidFill>
                <a:srgbClr val="273239"/>
              </a:solidFill>
              <a:effectLst/>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73239"/>
                </a:solidFill>
                <a:effectLst/>
                <a:latin typeface="Nunito" pitchFamily="2" charset="0"/>
              </a:rPr>
              <a:t>Example –</a:t>
            </a:r>
            <a:r>
              <a:rPr kumimoji="0" lang="en-US" altLang="en-US" sz="1200" b="0" i="0" u="none" strike="noStrike" cap="none" normalizeH="0" baseline="0" dirty="0">
                <a:ln>
                  <a:noFill/>
                </a:ln>
                <a:solidFill>
                  <a:srgbClr val="273239"/>
                </a:solidFill>
                <a:effectLst/>
                <a:latin typeface="Nunito" pitchFamily="2"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Nunito" pitchFamily="2"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Nunito" pitchFamily="2" charset="0"/>
              </a:rPr>
              <a:t>  </a:t>
            </a:r>
            <a:r>
              <a:rPr kumimoji="0" lang="en-US" altLang="en-US" sz="26800" b="0" i="0" u="none" strike="noStrike" cap="none" normalizeH="0" baseline="0" dirty="0">
                <a:ln>
                  <a:noFill/>
                </a:ln>
                <a:solidFill>
                  <a:srgbClr val="273239"/>
                </a:solidFill>
                <a:effectLst/>
                <a:latin typeface="Nunito"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416" name="Picture 8">
            <a:extLst>
              <a:ext uri="{FF2B5EF4-FFF2-40B4-BE49-F238E27FC236}">
                <a16:creationId xmlns:a16="http://schemas.microsoft.com/office/drawing/2014/main" id="{B8ACB5C7-3081-2424-79BA-A81725B76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134" y="2590800"/>
            <a:ext cx="753427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808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7D45BA-E312-5E9E-157E-F34AE66ABE52}"/>
              </a:ext>
            </a:extLst>
          </p:cNvPr>
          <p:cNvPicPr>
            <a:picLocks noGrp="1" noChangeAspect="1"/>
          </p:cNvPicPr>
          <p:nvPr>
            <p:ph idx="1"/>
          </p:nvPr>
        </p:nvPicPr>
        <p:blipFill>
          <a:blip r:embed="rId2"/>
          <a:stretch>
            <a:fillRect/>
          </a:stretch>
        </p:blipFill>
        <p:spPr>
          <a:xfrm>
            <a:off x="960120" y="750888"/>
            <a:ext cx="10572750" cy="5544544"/>
          </a:xfrm>
        </p:spPr>
      </p:pic>
    </p:spTree>
    <p:extLst>
      <p:ext uri="{BB962C8B-B14F-4D97-AF65-F5344CB8AC3E}">
        <p14:creationId xmlns:p14="http://schemas.microsoft.com/office/powerpoint/2010/main" val="265382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4693A7B0-9826-43F7-4AC8-8B8D9D9ACE35}"/>
              </a:ext>
            </a:extLst>
          </p:cNvPr>
          <p:cNvGraphicFramePr/>
          <p:nvPr>
            <p:extLst>
              <p:ext uri="{D42A27DB-BD31-4B8C-83A1-F6EECF244321}">
                <p14:modId xmlns:p14="http://schemas.microsoft.com/office/powerpoint/2010/main" val="1246418239"/>
              </p:ext>
            </p:extLst>
          </p:nvPr>
        </p:nvGraphicFramePr>
        <p:xfrm>
          <a:off x="594360" y="729824"/>
          <a:ext cx="10344150" cy="5909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791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2A059-70B3-4DA9-14FD-A5292ABE0018}"/>
            </a:ext>
          </a:extLst>
        </p:cNvPr>
        <p:cNvGrpSpPr/>
        <p:nvPr/>
      </p:nvGrpSpPr>
      <p:grpSpPr>
        <a:xfrm>
          <a:off x="0" y="0"/>
          <a:ext cx="0" cy="0"/>
          <a:chOff x="0" y="0"/>
          <a:chExt cx="0" cy="0"/>
        </a:xfrm>
      </p:grpSpPr>
      <p:pic>
        <p:nvPicPr>
          <p:cNvPr id="5" name="Picture 4" descr="A 3D pattern of ring shapes connected by lines">
            <a:extLst>
              <a:ext uri="{FF2B5EF4-FFF2-40B4-BE49-F238E27FC236}">
                <a16:creationId xmlns:a16="http://schemas.microsoft.com/office/drawing/2014/main" id="{239750D8-9194-016B-BCE3-644A081C11F1}"/>
              </a:ext>
            </a:extLst>
          </p:cNvPr>
          <p:cNvPicPr>
            <a:picLocks noChangeAspect="1"/>
          </p:cNvPicPr>
          <p:nvPr/>
        </p:nvPicPr>
        <p:blipFill rotWithShape="1">
          <a:blip r:embed="rId2"/>
          <a:srcRect l="16429" r="4915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9921641D-7F4B-400D-1E4E-7A834EB6449E}"/>
              </a:ext>
            </a:extLst>
          </p:cNvPr>
          <p:cNvSpPr>
            <a:spLocks noGrp="1"/>
          </p:cNvSpPr>
          <p:nvPr>
            <p:ph idx="1"/>
          </p:nvPr>
        </p:nvSpPr>
        <p:spPr>
          <a:xfrm>
            <a:off x="4553734" y="411480"/>
            <a:ext cx="6798539" cy="5703567"/>
          </a:xfrm>
        </p:spPr>
        <p:txBody>
          <a:bodyPr>
            <a:normAutofit/>
          </a:bodyPr>
          <a:lstStyle/>
          <a:p>
            <a:pPr marL="0" indent="0">
              <a:buNone/>
            </a:pPr>
            <a:r>
              <a:rPr lang="en-IN" b="1" dirty="0"/>
              <a:t>Characteristics of Objects </a:t>
            </a:r>
          </a:p>
          <a:p>
            <a:r>
              <a:rPr lang="en-IN" sz="2000" dirty="0"/>
              <a:t> They have unique identity. </a:t>
            </a:r>
          </a:p>
          <a:p>
            <a:r>
              <a:rPr lang="en-IN" sz="2000" dirty="0"/>
              <a:t> They fall into categories, or classes. </a:t>
            </a:r>
          </a:p>
          <a:p>
            <a:r>
              <a:rPr lang="en-IN" sz="2000" dirty="0"/>
              <a:t> They fall into hierarchies or aggregations. </a:t>
            </a:r>
          </a:p>
          <a:p>
            <a:r>
              <a:rPr lang="en-IN" sz="2000" dirty="0"/>
              <a:t> They have well defined </a:t>
            </a:r>
            <a:r>
              <a:rPr lang="en-IN" sz="2000" dirty="0" err="1"/>
              <a:t>behaviors</a:t>
            </a:r>
            <a:r>
              <a:rPr lang="en-IN" sz="2000" dirty="0"/>
              <a:t> &amp; responsibilities. </a:t>
            </a:r>
          </a:p>
          <a:p>
            <a:r>
              <a:rPr lang="en-IN" sz="2000" dirty="0"/>
              <a:t> They separate interface from implementation. </a:t>
            </a:r>
          </a:p>
          <a:p>
            <a:r>
              <a:rPr lang="en-IN" sz="2000" dirty="0"/>
              <a:t> They hide their internal structures.</a:t>
            </a:r>
          </a:p>
          <a:p>
            <a:r>
              <a:rPr lang="en-IN" sz="2000" dirty="0"/>
              <a:t> They have state. </a:t>
            </a:r>
          </a:p>
          <a:p>
            <a:r>
              <a:rPr lang="en-IN" sz="2000" dirty="0"/>
              <a:t> They provide services.</a:t>
            </a:r>
          </a:p>
          <a:p>
            <a:r>
              <a:rPr lang="en-IN" sz="2000" dirty="0"/>
              <a:t> They send messages to other objects.</a:t>
            </a:r>
          </a:p>
          <a:p>
            <a:r>
              <a:rPr lang="en-IN" sz="2000" dirty="0"/>
              <a:t> They receive messages from other objects, and react appropriately. </a:t>
            </a:r>
          </a:p>
          <a:p>
            <a:r>
              <a:rPr lang="en-IN" sz="2000" dirty="0"/>
              <a:t> They delegate responsibilities to other objects</a:t>
            </a:r>
          </a:p>
        </p:txBody>
      </p:sp>
    </p:spTree>
    <p:extLst>
      <p:ext uri="{BB962C8B-B14F-4D97-AF65-F5344CB8AC3E}">
        <p14:creationId xmlns:p14="http://schemas.microsoft.com/office/powerpoint/2010/main" val="319092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9CE61-FBD5-79E6-65CD-EAD224E33A1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B7D2A3-A807-15B3-4C12-CE3AA7EF0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2ED4FEE-EA6E-F552-84F8-253A243A8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599B7799-165A-B564-F5F9-802E5EB6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DE5B42A7-E738-22BB-AF01-540E8124E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F7ADD07E-8737-F67F-0DF7-FA716A36A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91B32A2-8195-EACD-9203-4FB0C4AD6C62}"/>
              </a:ext>
            </a:extLst>
          </p:cNvPr>
          <p:cNvSpPr>
            <a:spLocks noGrp="1"/>
          </p:cNvSpPr>
          <p:nvPr>
            <p:ph type="subTitle" idx="1"/>
          </p:nvPr>
        </p:nvSpPr>
        <p:spPr>
          <a:xfrm>
            <a:off x="4547373" y="1519918"/>
            <a:ext cx="7644627" cy="1329443"/>
          </a:xfrm>
        </p:spPr>
        <p:txBody>
          <a:bodyPr>
            <a:noAutofit/>
          </a:bodyPr>
          <a:lstStyle/>
          <a:p>
            <a:pPr algn="just"/>
            <a:r>
              <a:rPr lang="en-IN" sz="2000" dirty="0"/>
              <a:t>		</a:t>
            </a:r>
            <a:r>
              <a:rPr lang="en-IN" sz="2000" b="1" dirty="0"/>
              <a:t>The Procedural /structural Approach  </a:t>
            </a:r>
          </a:p>
          <a:p>
            <a:pPr marL="342900" indent="-342900" algn="just">
              <a:buFont typeface="Wingdings" panose="05000000000000000000" pitchFamily="2" charset="2"/>
              <a:buChar char="§"/>
            </a:pPr>
            <a:r>
              <a:rPr lang="en-IN" sz="2000" dirty="0"/>
              <a:t>  System is organized around procedures.</a:t>
            </a:r>
          </a:p>
          <a:p>
            <a:pPr marL="342900" indent="-342900" algn="just">
              <a:buFont typeface="Wingdings" panose="05000000000000000000" pitchFamily="2" charset="2"/>
              <a:buChar char="§"/>
            </a:pPr>
            <a:r>
              <a:rPr lang="en-IN" sz="2000" dirty="0"/>
              <a:t>  Procedures send data to each other.</a:t>
            </a:r>
          </a:p>
          <a:p>
            <a:pPr marL="342900" indent="-342900" algn="just">
              <a:buFont typeface="Wingdings" panose="05000000000000000000" pitchFamily="2" charset="2"/>
              <a:buChar char="§"/>
            </a:pPr>
            <a:r>
              <a:rPr lang="en-IN" sz="2000" dirty="0"/>
              <a:t>  Procedures and data are clearly separated. </a:t>
            </a:r>
          </a:p>
          <a:p>
            <a:pPr marL="342900" indent="-342900" algn="just">
              <a:buFont typeface="Wingdings" panose="05000000000000000000" pitchFamily="2" charset="2"/>
              <a:buChar char="§"/>
            </a:pPr>
            <a:r>
              <a:rPr lang="en-IN" sz="2000" dirty="0"/>
              <a:t> Focus on data structures, algorithms and sequencing of steps.</a:t>
            </a:r>
          </a:p>
          <a:p>
            <a:pPr marL="342900" indent="-342900" algn="just">
              <a:buFont typeface="Wingdings" panose="05000000000000000000" pitchFamily="2" charset="2"/>
              <a:buChar char="§"/>
            </a:pPr>
            <a:r>
              <a:rPr lang="en-IN" sz="2000" dirty="0"/>
              <a:t> Procedures are often hard to reuse.</a:t>
            </a:r>
          </a:p>
          <a:p>
            <a:pPr marL="342900" indent="-342900" algn="just">
              <a:buFont typeface="Wingdings" panose="05000000000000000000" pitchFamily="2" charset="2"/>
              <a:buChar char="§"/>
            </a:pPr>
            <a:r>
              <a:rPr lang="en-IN" sz="2000" dirty="0"/>
              <a:t> Lack of expressive and powerful visual </a:t>
            </a:r>
            <a:r>
              <a:rPr lang="en-IN" sz="2000" dirty="0" err="1"/>
              <a:t>modeling</a:t>
            </a:r>
            <a:r>
              <a:rPr lang="en-IN" sz="2000" dirty="0"/>
              <a:t> techniques.</a:t>
            </a:r>
          </a:p>
          <a:p>
            <a:pPr marL="342900" indent="-342900" algn="just">
              <a:buFont typeface="Wingdings" panose="05000000000000000000" pitchFamily="2" charset="2"/>
              <a:buChar char="§"/>
            </a:pPr>
            <a:r>
              <a:rPr lang="en-IN" sz="2000" dirty="0"/>
              <a:t> Transformation of concepts between analysis &amp; implementation. </a:t>
            </a:r>
          </a:p>
          <a:p>
            <a:pPr marL="342900" indent="-342900" algn="just">
              <a:buFont typeface="Wingdings" panose="05000000000000000000" pitchFamily="2" charset="2"/>
              <a:buChar char="§"/>
            </a:pPr>
            <a:r>
              <a:rPr lang="en-IN" sz="2000" dirty="0"/>
              <a:t> This programming paradigm is essentially an abstraction of machine / assembly language.</a:t>
            </a:r>
          </a:p>
          <a:p>
            <a:pPr marL="342900" indent="-342900" algn="just">
              <a:buFont typeface="Wingdings" panose="05000000000000000000" pitchFamily="2" charset="2"/>
              <a:buChar char="§"/>
            </a:pPr>
            <a:r>
              <a:rPr lang="en-IN" sz="2000" dirty="0"/>
              <a:t> Design models are a long step from implementation</a:t>
            </a:r>
          </a:p>
        </p:txBody>
      </p:sp>
    </p:spTree>
    <p:extLst>
      <p:ext uri="{BB962C8B-B14F-4D97-AF65-F5344CB8AC3E}">
        <p14:creationId xmlns:p14="http://schemas.microsoft.com/office/powerpoint/2010/main" val="556382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3EE873-2BBF-B3B1-6B6E-A3208D3F1A1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E394E5-99D1-F5AF-BB0A-124E382686E3}"/>
              </a:ext>
            </a:extLst>
          </p:cNvPr>
          <p:cNvSpPr>
            <a:spLocks noGrp="1"/>
          </p:cNvSpPr>
          <p:nvPr>
            <p:ph type="ctrTitle"/>
          </p:nvPr>
        </p:nvSpPr>
        <p:spPr>
          <a:xfrm>
            <a:off x="5591558" y="2883902"/>
            <a:ext cx="5998840" cy="3343135"/>
          </a:xfrm>
          <a:noFill/>
        </p:spPr>
        <p:txBody>
          <a:bodyPr>
            <a:noAutofit/>
          </a:bodyPr>
          <a:lstStyle/>
          <a:p>
            <a:pPr algn="l"/>
            <a:r>
              <a:rPr lang="en-IN" sz="2800" dirty="0"/>
              <a:t>Why ‘Object-Oriented’?                                            OO methods make it easier to build systems that:</a:t>
            </a:r>
            <a:br>
              <a:rPr lang="en-IN" sz="2800" dirty="0"/>
            </a:br>
            <a:r>
              <a:rPr lang="en-IN" sz="2800" dirty="0"/>
              <a:t> – solve the right problem </a:t>
            </a:r>
            <a:br>
              <a:rPr lang="en-IN" sz="2800" dirty="0"/>
            </a:br>
            <a:r>
              <a:rPr lang="en-IN" sz="2800" dirty="0"/>
              <a:t>– work properly</a:t>
            </a:r>
            <a:br>
              <a:rPr lang="en-IN" sz="2800" dirty="0"/>
            </a:br>
            <a:r>
              <a:rPr lang="en-IN" sz="2800" dirty="0"/>
              <a:t> – are maintainable</a:t>
            </a:r>
            <a:br>
              <a:rPr lang="en-IN" sz="2800" dirty="0"/>
            </a:br>
            <a:r>
              <a:rPr lang="en-IN" sz="2800" dirty="0"/>
              <a:t> – are extensible</a:t>
            </a:r>
            <a:br>
              <a:rPr lang="en-IN" sz="2800" dirty="0"/>
            </a:br>
            <a:r>
              <a:rPr lang="en-IN" sz="2800" dirty="0"/>
              <a:t> – are reusable.</a:t>
            </a:r>
            <a:br>
              <a:rPr lang="en-IN" sz="2800" dirty="0"/>
            </a:br>
            <a:r>
              <a:rPr lang="en-IN" sz="2800" dirty="0"/>
              <a:t> Many people find OO easier to comprehend. </a:t>
            </a:r>
            <a:br>
              <a:rPr lang="en-IN" sz="2800" dirty="0"/>
            </a:br>
            <a:r>
              <a:rPr lang="en-IN" sz="2800" dirty="0"/>
              <a:t> The implementation can be less complex. </a:t>
            </a:r>
            <a:br>
              <a:rPr lang="en-IN" sz="2800" dirty="0"/>
            </a:br>
            <a:r>
              <a:rPr lang="en-IN" sz="2800" dirty="0"/>
              <a:t> Union of data and function is natural. </a:t>
            </a:r>
            <a:br>
              <a:rPr lang="en-IN" sz="2800" dirty="0"/>
            </a:br>
            <a:r>
              <a:rPr lang="en-IN" sz="2800" dirty="0"/>
              <a:t> Smaller conceptual gap between analysis and implementation. </a:t>
            </a:r>
          </a:p>
        </p:txBody>
      </p:sp>
      <p:pic>
        <p:nvPicPr>
          <p:cNvPr id="4" name="Picture 3">
            <a:extLst>
              <a:ext uri="{FF2B5EF4-FFF2-40B4-BE49-F238E27FC236}">
                <a16:creationId xmlns:a16="http://schemas.microsoft.com/office/drawing/2014/main" id="{5273B4AC-59DC-4507-EC39-E2100C1AF597}"/>
              </a:ext>
            </a:extLst>
          </p:cNvPr>
          <p:cNvPicPr>
            <a:picLocks noChangeAspect="1"/>
          </p:cNvPicPr>
          <p:nvPr/>
        </p:nvPicPr>
        <p:blipFill rotWithShape="1">
          <a:blip r:embed="rId2"/>
          <a:srcRect l="26285" r="-2" b="-2"/>
          <a:stretch/>
        </p:blipFill>
        <p:spPr>
          <a:xfrm>
            <a:off x="20" y="10"/>
            <a:ext cx="4992985" cy="6857990"/>
          </a:xfrm>
          <a:prstGeom prst="rect">
            <a:avLst/>
          </a:prstGeom>
        </p:spPr>
      </p:pic>
    </p:spTree>
    <p:extLst>
      <p:ext uri="{BB962C8B-B14F-4D97-AF65-F5344CB8AC3E}">
        <p14:creationId xmlns:p14="http://schemas.microsoft.com/office/powerpoint/2010/main" val="308775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F28B6D-F317-CD81-EBBD-B75A2B10AC5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6937992-E013-EF5E-D04D-1AEF26970AF6}"/>
              </a:ext>
            </a:extLst>
          </p:cNvPr>
          <p:cNvGraphicFramePr>
            <a:graphicFrameLocks noGrp="1"/>
          </p:cNvGraphicFramePr>
          <p:nvPr>
            <p:ph idx="1"/>
            <p:extLst>
              <p:ext uri="{D42A27DB-BD31-4B8C-83A1-F6EECF244321}">
                <p14:modId xmlns:p14="http://schemas.microsoft.com/office/powerpoint/2010/main" val="61809933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5924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284F99-7EA0-6A44-A8A3-DB6CF658C9C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431735-6FB2-FEC9-9ADC-0DBA3E256CB4}"/>
              </a:ext>
            </a:extLst>
          </p:cNvPr>
          <p:cNvSpPr/>
          <p:nvPr/>
        </p:nvSpPr>
        <p:spPr>
          <a:xfrm>
            <a:off x="947209" y="1141874"/>
            <a:ext cx="8074815" cy="4268326"/>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defRPr/>
            </a:pPr>
            <a:r>
              <a:rPr lang="en-US" sz="2000" dirty="0"/>
              <a:t>Modelling Successful programs solve problems in the real world.</a:t>
            </a:r>
          </a:p>
          <a:p>
            <a:pPr indent="-228600">
              <a:lnSpc>
                <a:spcPct val="90000"/>
              </a:lnSpc>
              <a:spcAft>
                <a:spcPts val="600"/>
              </a:spcAft>
              <a:buFont typeface="Arial" panose="020B0604020202020204" pitchFamily="34" charset="0"/>
              <a:buChar char="•"/>
              <a:defRPr/>
            </a:pPr>
            <a:endParaRPr lang="en-US" sz="2000" dirty="0"/>
          </a:p>
          <a:p>
            <a:pPr indent="-228600">
              <a:lnSpc>
                <a:spcPct val="90000"/>
              </a:lnSpc>
              <a:spcAft>
                <a:spcPts val="600"/>
              </a:spcAft>
              <a:buFont typeface="Arial" panose="020B0604020202020204" pitchFamily="34" charset="0"/>
              <a:buChar char="•"/>
              <a:defRPr/>
            </a:pPr>
            <a:r>
              <a:rPr lang="en-US" sz="2000" dirty="0"/>
              <a:t> They correspond closely to the real world problems they solve.</a:t>
            </a:r>
          </a:p>
          <a:p>
            <a:pPr indent="-228600">
              <a:lnSpc>
                <a:spcPct val="90000"/>
              </a:lnSpc>
              <a:spcAft>
                <a:spcPts val="600"/>
              </a:spcAft>
              <a:buFont typeface="Arial" panose="020B0604020202020204" pitchFamily="34" charset="0"/>
              <a:buChar char="•"/>
              <a:defRPr/>
            </a:pPr>
            <a:endParaRPr lang="en-US" sz="2000" dirty="0"/>
          </a:p>
          <a:p>
            <a:pPr indent="-228600">
              <a:lnSpc>
                <a:spcPct val="90000"/>
              </a:lnSpc>
              <a:spcAft>
                <a:spcPts val="600"/>
              </a:spcAft>
              <a:buFont typeface="Arial" panose="020B0604020202020204" pitchFamily="34" charset="0"/>
              <a:buChar char="•"/>
              <a:defRPr/>
            </a:pPr>
            <a:r>
              <a:rPr lang="en-US" sz="2000" dirty="0"/>
              <a:t> They model the problem domain and users’ activities.</a:t>
            </a:r>
          </a:p>
          <a:p>
            <a:pPr indent="-228600">
              <a:lnSpc>
                <a:spcPct val="90000"/>
              </a:lnSpc>
              <a:spcAft>
                <a:spcPts val="600"/>
              </a:spcAft>
              <a:buFont typeface="Arial" panose="020B0604020202020204" pitchFamily="34" charset="0"/>
              <a:buChar char="•"/>
              <a:defRPr/>
            </a:pPr>
            <a:endParaRPr lang="en-US" sz="2000" dirty="0"/>
          </a:p>
          <a:p>
            <a:pPr indent="-228600">
              <a:lnSpc>
                <a:spcPct val="90000"/>
              </a:lnSpc>
              <a:spcAft>
                <a:spcPts val="600"/>
              </a:spcAft>
              <a:buFont typeface="Arial" panose="020B0604020202020204" pitchFamily="34" charset="0"/>
              <a:buChar char="•"/>
              <a:defRPr/>
            </a:pPr>
            <a:r>
              <a:rPr lang="en-US" sz="2000" dirty="0"/>
              <a:t> Modelling enables better communication and visualization for all    stakeholders.</a:t>
            </a:r>
          </a:p>
          <a:p>
            <a:pPr indent="-228600">
              <a:lnSpc>
                <a:spcPct val="90000"/>
              </a:lnSpc>
              <a:spcAft>
                <a:spcPts val="600"/>
              </a:spcAft>
              <a:buFont typeface="Arial" panose="020B0604020202020204" pitchFamily="34" charset="0"/>
              <a:buChar char="•"/>
              <a:defRPr/>
            </a:pPr>
            <a:endParaRPr lang="en-US" sz="2000" dirty="0"/>
          </a:p>
          <a:p>
            <a:pPr indent="-228600">
              <a:lnSpc>
                <a:spcPct val="90000"/>
              </a:lnSpc>
              <a:spcAft>
                <a:spcPts val="600"/>
              </a:spcAft>
              <a:buFont typeface="Arial" panose="020B0604020202020204" pitchFamily="34" charset="0"/>
              <a:buChar char="•"/>
              <a:defRPr/>
            </a:pPr>
            <a:r>
              <a:rPr lang="en-US" sz="2000" dirty="0"/>
              <a:t> Successful OO designs almost always begin with a visual “object model” of the problem domain, involving both the domain experts and software designers alike. </a:t>
            </a:r>
          </a:p>
          <a:p>
            <a:pPr indent="-228600">
              <a:lnSpc>
                <a:spcPct val="90000"/>
              </a:lnSpc>
              <a:spcAft>
                <a:spcPts val="600"/>
              </a:spcAft>
              <a:buFont typeface="Arial" panose="020B0604020202020204" pitchFamily="34" charset="0"/>
              <a:buChar char="•"/>
              <a:defRPr/>
            </a:pPr>
            <a:endParaRPr lang="en-US" sz="2000" dirty="0"/>
          </a:p>
          <a:p>
            <a:pPr indent="-228600">
              <a:lnSpc>
                <a:spcPct val="90000"/>
              </a:lnSpc>
              <a:spcAft>
                <a:spcPts val="600"/>
              </a:spcAft>
              <a:buFont typeface="Arial" panose="020B0604020202020204" pitchFamily="34" charset="0"/>
              <a:buChar char="•"/>
              <a:defRPr/>
            </a:pPr>
            <a:r>
              <a:rPr lang="en-US" sz="2000" dirty="0"/>
              <a:t>Would you let a contractor build your new house without blueprints</a:t>
            </a:r>
          </a:p>
          <a:p>
            <a:pPr indent="-228600">
              <a:lnSpc>
                <a:spcPct val="90000"/>
              </a:lnSpc>
              <a:spcAft>
                <a:spcPts val="600"/>
              </a:spcAft>
              <a:buFont typeface="Arial" panose="020B0604020202020204" pitchFamily="34" charset="0"/>
              <a:buChar char="•"/>
              <a:defRPr/>
            </a:pPr>
            <a:endParaRPr lang="en-US" sz="2000" dirty="0"/>
          </a:p>
          <a:p>
            <a:pPr indent="-228600">
              <a:lnSpc>
                <a:spcPct val="90000"/>
              </a:lnSpc>
              <a:spcAft>
                <a:spcPts val="600"/>
              </a:spcAft>
              <a:buFont typeface="Arial" panose="020B0604020202020204" pitchFamily="34" charset="0"/>
              <a:buChar char="•"/>
              <a:defRPr/>
            </a:pPr>
            <a:endParaRPr lang="en-US" sz="2000" dirty="0"/>
          </a:p>
          <a:p>
            <a:pPr indent="-228600">
              <a:lnSpc>
                <a:spcPct val="90000"/>
              </a:lnSpc>
              <a:spcAft>
                <a:spcPts val="600"/>
              </a:spcAft>
              <a:buFont typeface="Arial" panose="020B0604020202020204" pitchFamily="34" charset="0"/>
              <a:buChar char="•"/>
              <a:defRPr/>
            </a:pPr>
            <a:endParaRPr lang="en-US" sz="2000" dirty="0"/>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cap="none" spc="0" normalizeH="0" baseline="0" noProof="0" dirty="0">
              <a:ln>
                <a:noFill/>
              </a:ln>
              <a:effectLst/>
              <a:uLnTx/>
              <a:uFillTx/>
            </a:endParaRPr>
          </a:p>
        </p:txBody>
      </p:sp>
      <p:sp>
        <p:nvSpPr>
          <p:cNvPr id="3" name="Content Placeholder 2">
            <a:extLst>
              <a:ext uri="{FF2B5EF4-FFF2-40B4-BE49-F238E27FC236}">
                <a16:creationId xmlns:a16="http://schemas.microsoft.com/office/drawing/2014/main" id="{C79D791F-8807-1B8A-C17D-1D1E05ED46DA}"/>
              </a:ext>
            </a:extLst>
          </p:cNvPr>
          <p:cNvSpPr>
            <a:spLocks/>
          </p:cNvSpPr>
          <p:nvPr/>
        </p:nvSpPr>
        <p:spPr>
          <a:xfrm>
            <a:off x="1392513" y="228600"/>
            <a:ext cx="9330774" cy="4953000"/>
          </a:xfrm>
          <a:prstGeom prst="rect">
            <a:avLst/>
          </a:prstGeom>
        </p:spPr>
        <p:txBody>
          <a:bodyPr/>
          <a:lstStyle/>
          <a:p>
            <a:pPr algn="ctr" defTabSz="804672">
              <a:spcAft>
                <a:spcPts val="600"/>
              </a:spcAft>
            </a:pPr>
            <a:r>
              <a:rPr lang="en-IN" sz="1584" kern="1200">
                <a:solidFill>
                  <a:schemeClr val="tx1"/>
                </a:solidFill>
                <a:latin typeface="+mn-lt"/>
                <a:ea typeface="+mn-ea"/>
                <a:cs typeface="+mn-cs"/>
              </a:rPr>
              <a:t> </a:t>
            </a:r>
            <a:endParaRPr lang="en-IN"/>
          </a:p>
        </p:txBody>
      </p:sp>
    </p:spTree>
    <p:extLst>
      <p:ext uri="{BB962C8B-B14F-4D97-AF65-F5344CB8AC3E}">
        <p14:creationId xmlns:p14="http://schemas.microsoft.com/office/powerpoint/2010/main" val="1240259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4D080D-CDBA-E9DC-CCD6-C86A99071832}"/>
              </a:ext>
            </a:extLst>
          </p:cNvPr>
          <p:cNvPicPr>
            <a:picLocks noChangeAspect="1"/>
          </p:cNvPicPr>
          <p:nvPr/>
        </p:nvPicPr>
        <p:blipFill>
          <a:blip r:embed="rId2"/>
          <a:stretch>
            <a:fillRect/>
          </a:stretch>
        </p:blipFill>
        <p:spPr>
          <a:xfrm>
            <a:off x="1244081" y="457200"/>
            <a:ext cx="9703838" cy="5943600"/>
          </a:xfrm>
          <a:prstGeom prst="rect">
            <a:avLst/>
          </a:prstGeom>
        </p:spPr>
      </p:pic>
    </p:spTree>
    <p:extLst>
      <p:ext uri="{BB962C8B-B14F-4D97-AF65-F5344CB8AC3E}">
        <p14:creationId xmlns:p14="http://schemas.microsoft.com/office/powerpoint/2010/main" val="356984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993260-7959-E73F-1E67-85BA73C2FD43}"/>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D873CD-08EC-BC17-3BCB-27E7DAB7D24F}"/>
              </a:ext>
            </a:extLst>
          </p:cNvPr>
          <p:cNvSpPr>
            <a:spLocks noGrp="1"/>
          </p:cNvSpPr>
          <p:nvPr>
            <p:ph idx="1"/>
          </p:nvPr>
        </p:nvSpPr>
        <p:spPr>
          <a:xfrm>
            <a:off x="430332" y="331470"/>
            <a:ext cx="5444688" cy="5337809"/>
          </a:xfrm>
        </p:spPr>
        <p:txBody>
          <a:bodyPr anchor="ctr">
            <a:normAutofit fontScale="92500"/>
          </a:bodyPr>
          <a:lstStyle/>
          <a:p>
            <a:pPr marL="0" indent="0">
              <a:buNone/>
            </a:pPr>
            <a:r>
              <a:rPr lang="en-IN" sz="1800" dirty="0"/>
              <a:t> </a:t>
            </a:r>
            <a:r>
              <a:rPr lang="en-IN" sz="1800" b="1" dirty="0"/>
              <a:t>The Object-Oriented Approach</a:t>
            </a:r>
          </a:p>
          <a:p>
            <a:pPr marL="0" indent="0">
              <a:buNone/>
            </a:pPr>
            <a:endParaRPr lang="en-IN" sz="1800" b="1" dirty="0"/>
          </a:p>
          <a:p>
            <a:r>
              <a:rPr lang="en-IN" sz="1800" dirty="0"/>
              <a:t>System is organized around objects.</a:t>
            </a:r>
          </a:p>
          <a:p>
            <a:r>
              <a:rPr lang="en-IN" sz="1800" dirty="0"/>
              <a:t> Objects send messages (procedure calls) to each other.</a:t>
            </a:r>
          </a:p>
          <a:p>
            <a:r>
              <a:rPr lang="en-IN" sz="1800" dirty="0"/>
              <a:t> Related data and </a:t>
            </a:r>
            <a:r>
              <a:rPr lang="en-IN" sz="1800" dirty="0" err="1"/>
              <a:t>behavior</a:t>
            </a:r>
            <a:r>
              <a:rPr lang="en-IN" sz="1800" dirty="0"/>
              <a:t> are tied together in objects.</a:t>
            </a:r>
          </a:p>
          <a:p>
            <a:r>
              <a:rPr lang="en-IN" sz="1800" dirty="0"/>
              <a:t> </a:t>
            </a:r>
            <a:r>
              <a:rPr lang="en-IN" sz="1800" dirty="0" err="1"/>
              <a:t>Modeling</a:t>
            </a:r>
            <a:r>
              <a:rPr lang="en-IN" sz="1800" dirty="0"/>
              <a:t> of the domain as objects so that the implementation naturally reflects the problem at hand.</a:t>
            </a:r>
          </a:p>
          <a:p>
            <a:r>
              <a:rPr lang="en-IN" sz="1800" dirty="0"/>
              <a:t> Visual models are expressive and relatively easy to comprehend. </a:t>
            </a:r>
          </a:p>
          <a:p>
            <a:r>
              <a:rPr lang="en-IN" sz="1800" dirty="0"/>
              <a:t>Focus on responsibilities &amp; interfaces before implementation. </a:t>
            </a:r>
          </a:p>
          <a:p>
            <a:r>
              <a:rPr lang="en-IN" sz="1800" dirty="0"/>
              <a:t>Powerful concepts: interfaces, abstraction, encapsulation, inheritance, delegation &amp; polymorphism. </a:t>
            </a:r>
          </a:p>
          <a:p>
            <a:r>
              <a:rPr lang="en-IN" sz="1800" dirty="0"/>
              <a:t> Visual models of the problem evolve into models of the solution.  </a:t>
            </a:r>
          </a:p>
          <a:p>
            <a:r>
              <a:rPr lang="en-IN" sz="1800" dirty="0"/>
              <a:t>Design models are only a small step from implementation</a:t>
            </a:r>
          </a:p>
        </p:txBody>
      </p:sp>
      <p:pic>
        <p:nvPicPr>
          <p:cNvPr id="5" name="Picture 4" descr="Artificial hands reaching out">
            <a:extLst>
              <a:ext uri="{FF2B5EF4-FFF2-40B4-BE49-F238E27FC236}">
                <a16:creationId xmlns:a16="http://schemas.microsoft.com/office/drawing/2014/main" id="{5609BB21-D8AE-E062-F6A9-71DF2DEB7CDB}"/>
              </a:ext>
            </a:extLst>
          </p:cNvPr>
          <p:cNvPicPr>
            <a:picLocks noChangeAspect="1"/>
          </p:cNvPicPr>
          <p:nvPr/>
        </p:nvPicPr>
        <p:blipFill rotWithShape="1">
          <a:blip r:embed="rId2"/>
          <a:srcRect l="31279" r="34683" b="1"/>
          <a:stretch/>
        </p:blipFill>
        <p:spPr>
          <a:xfrm>
            <a:off x="6096000" y="1"/>
            <a:ext cx="6102825" cy="6858000"/>
          </a:xfrm>
          <a:prstGeom prst="rect">
            <a:avLst/>
          </a:prstGeom>
        </p:spPr>
      </p:pic>
    </p:spTree>
    <p:extLst>
      <p:ext uri="{BB962C8B-B14F-4D97-AF65-F5344CB8AC3E}">
        <p14:creationId xmlns:p14="http://schemas.microsoft.com/office/powerpoint/2010/main" val="2477252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0809FB-CCB7-35EC-D6A8-19D29A9C8F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25AED-3759-A931-1843-C681E121734E}"/>
              </a:ext>
            </a:extLst>
          </p:cNvPr>
          <p:cNvSpPr>
            <a:spLocks noGrp="1"/>
          </p:cNvSpPr>
          <p:nvPr>
            <p:ph type="title"/>
          </p:nvPr>
        </p:nvSpPr>
        <p:spPr>
          <a:xfrm>
            <a:off x="6513788" y="422275"/>
            <a:ext cx="4840010" cy="915035"/>
          </a:xfrm>
        </p:spPr>
        <p:txBody>
          <a:bodyPr>
            <a:normAutofit fontScale="90000"/>
          </a:bodyPr>
          <a:lstStyle/>
          <a:p>
            <a:br>
              <a:rPr lang="en-IN" sz="4100" dirty="0"/>
            </a:br>
            <a:r>
              <a:rPr lang="en-IN" sz="4100" dirty="0" err="1"/>
              <a:t>Modeling</a:t>
            </a:r>
            <a:br>
              <a:rPr lang="en-IN" sz="4100" dirty="0"/>
            </a:br>
            <a:endParaRPr lang="en-IN" sz="4100" b="1" dirty="0"/>
          </a:p>
        </p:txBody>
      </p:sp>
      <p:pic>
        <p:nvPicPr>
          <p:cNvPr id="5" name="Picture 4" descr="Geometric shapes on a wooden background">
            <a:extLst>
              <a:ext uri="{FF2B5EF4-FFF2-40B4-BE49-F238E27FC236}">
                <a16:creationId xmlns:a16="http://schemas.microsoft.com/office/drawing/2014/main" id="{4B427DC9-6E87-3E82-DBE9-164F668694F4}"/>
              </a:ext>
            </a:extLst>
          </p:cNvPr>
          <p:cNvPicPr>
            <a:picLocks noChangeAspect="1"/>
          </p:cNvPicPr>
          <p:nvPr/>
        </p:nvPicPr>
        <p:blipFill rotWithShape="1">
          <a:blip r:embed="rId2"/>
          <a:srcRect l="13610" r="2685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0217CA7-F727-7DDA-969D-64F90A38312F}"/>
              </a:ext>
            </a:extLst>
          </p:cNvPr>
          <p:cNvSpPr>
            <a:spLocks noGrp="1"/>
          </p:cNvSpPr>
          <p:nvPr>
            <p:ph idx="1"/>
          </p:nvPr>
        </p:nvSpPr>
        <p:spPr>
          <a:xfrm>
            <a:off x="6513788" y="1554480"/>
            <a:ext cx="5339122" cy="4622483"/>
          </a:xfrm>
        </p:spPr>
        <p:txBody>
          <a:bodyPr>
            <a:normAutofit/>
          </a:bodyPr>
          <a:lstStyle/>
          <a:p>
            <a:pPr marL="0" indent="0" algn="just">
              <a:buNone/>
            </a:pPr>
            <a:r>
              <a:rPr lang="en-IN" sz="1800" dirty="0"/>
              <a:t>Successful programs solve problems in the </a:t>
            </a:r>
            <a:r>
              <a:rPr lang="en-IN" sz="1800" b="1" dirty="0"/>
              <a:t>real world.</a:t>
            </a:r>
          </a:p>
          <a:p>
            <a:pPr algn="just"/>
            <a:r>
              <a:rPr lang="en-IN" sz="1800" dirty="0"/>
              <a:t> They correspond closely to the real world problems they solve.</a:t>
            </a:r>
          </a:p>
          <a:p>
            <a:pPr algn="just"/>
            <a:r>
              <a:rPr lang="en-IN" sz="1800" dirty="0"/>
              <a:t> They model the problem domain and users’ activities.</a:t>
            </a:r>
          </a:p>
          <a:p>
            <a:pPr marL="0" indent="0" algn="just">
              <a:buNone/>
            </a:pPr>
            <a:r>
              <a:rPr lang="en-IN" sz="1800" dirty="0"/>
              <a:t> </a:t>
            </a:r>
          </a:p>
          <a:p>
            <a:pPr marL="0" indent="0" algn="just">
              <a:buNone/>
            </a:pPr>
            <a:r>
              <a:rPr lang="en-IN" sz="1800" dirty="0" err="1"/>
              <a:t>Modeling</a:t>
            </a:r>
            <a:r>
              <a:rPr lang="en-IN" sz="1800" dirty="0"/>
              <a:t> enables better communication and visualization for all stakeholders. Successful OO designs almost always begin with a visual “object model” of the problem domain, involving both the domain experts and software designers alike. </a:t>
            </a:r>
          </a:p>
          <a:p>
            <a:pPr algn="just"/>
            <a:endParaRPr lang="en-IN" sz="1800" dirty="0"/>
          </a:p>
          <a:p>
            <a:pPr marL="0" indent="0" algn="just">
              <a:buNone/>
            </a:pPr>
            <a:r>
              <a:rPr lang="en-IN" sz="1800" dirty="0"/>
              <a:t>Would you let a contractor build your new house without blueprints?</a:t>
            </a:r>
          </a:p>
        </p:txBody>
      </p:sp>
    </p:spTree>
    <p:extLst>
      <p:ext uri="{BB962C8B-B14F-4D97-AF65-F5344CB8AC3E}">
        <p14:creationId xmlns:p14="http://schemas.microsoft.com/office/powerpoint/2010/main" val="3867043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A155BE-105E-EB7D-4E2F-5FED6D8D82D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C68E6E-B28F-9C6A-8F72-60A2C0124CA4}"/>
              </a:ext>
            </a:extLst>
          </p:cNvPr>
          <p:cNvPicPr>
            <a:picLocks noChangeAspect="1"/>
          </p:cNvPicPr>
          <p:nvPr/>
        </p:nvPicPr>
        <p:blipFill rotWithShape="1">
          <a:blip r:embed="rId3"/>
          <a:srcRect l="21006" r="19239"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C4333FC-84AC-B513-3DAB-3C2EC9D502EB}"/>
              </a:ext>
            </a:extLst>
          </p:cNvPr>
          <p:cNvSpPr>
            <a:spLocks noGrp="1"/>
          </p:cNvSpPr>
          <p:nvPr>
            <p:ph idx="1"/>
          </p:nvPr>
        </p:nvSpPr>
        <p:spPr>
          <a:xfrm>
            <a:off x="6094476" y="493066"/>
            <a:ext cx="5419132" cy="5553403"/>
          </a:xfrm>
        </p:spPr>
        <p:txBody>
          <a:bodyPr>
            <a:normAutofit/>
          </a:bodyPr>
          <a:lstStyle/>
          <a:p>
            <a:pPr marL="0" indent="0">
              <a:buNone/>
            </a:pPr>
            <a:r>
              <a:rPr lang="en-IN" sz="2000" b="1" dirty="0"/>
              <a:t>Objects</a:t>
            </a:r>
          </a:p>
          <a:p>
            <a:r>
              <a:rPr lang="en-IN" sz="2000" dirty="0"/>
              <a:t> Represent real or abstract things, with a name.</a:t>
            </a:r>
          </a:p>
          <a:p>
            <a:r>
              <a:rPr lang="en-IN" sz="2000" dirty="0"/>
              <a:t>  Have well-defined responsibilities. </a:t>
            </a:r>
          </a:p>
          <a:p>
            <a:r>
              <a:rPr lang="en-IN" sz="2000" dirty="0"/>
              <a:t> Exhibit well-defined </a:t>
            </a:r>
            <a:r>
              <a:rPr lang="en-IN" sz="2000" dirty="0" err="1"/>
              <a:t>behavior</a:t>
            </a:r>
            <a:r>
              <a:rPr lang="en-IN" sz="2000" dirty="0"/>
              <a:t>. </a:t>
            </a:r>
          </a:p>
          <a:p>
            <a:r>
              <a:rPr lang="en-IN" sz="2000" dirty="0"/>
              <a:t> Have a well-defined interface, which is as simple as possible. </a:t>
            </a:r>
          </a:p>
          <a:p>
            <a:r>
              <a:rPr lang="en-IN" sz="2000" dirty="0"/>
              <a:t> Are self-consistent, coherent, and complete. </a:t>
            </a:r>
          </a:p>
          <a:p>
            <a:r>
              <a:rPr lang="en-IN" sz="2000" dirty="0"/>
              <a:t> Are (usually) not very complex or large. </a:t>
            </a:r>
          </a:p>
          <a:p>
            <a:r>
              <a:rPr lang="en-IN" sz="2000" dirty="0"/>
              <a:t> Have knowledge of themselves and the interfaces of a small number of other objects. </a:t>
            </a:r>
          </a:p>
          <a:p>
            <a:r>
              <a:rPr lang="en-IN" sz="2000" dirty="0"/>
              <a:t> Are “team players” with a small number of other objects. l Are as loosely coupled with other objects as possible. </a:t>
            </a:r>
          </a:p>
          <a:p>
            <a:r>
              <a:rPr lang="en-IN" sz="2000" dirty="0"/>
              <a:t> Are well documented, so that others may (re)use them</a:t>
            </a:r>
          </a:p>
        </p:txBody>
      </p:sp>
    </p:spTree>
    <p:extLst>
      <p:ext uri="{BB962C8B-B14F-4D97-AF65-F5344CB8AC3E}">
        <p14:creationId xmlns:p14="http://schemas.microsoft.com/office/powerpoint/2010/main" val="3408532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5B0138-5B2A-7CDD-322A-36AEC6B204F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ace between four rabbits and one tortoise and the tortoise is on the lead">
            <a:extLst>
              <a:ext uri="{FF2B5EF4-FFF2-40B4-BE49-F238E27FC236}">
                <a16:creationId xmlns:a16="http://schemas.microsoft.com/office/drawing/2014/main" id="{19A88A1C-FCCD-1DD6-44CB-38F1DE735E3F}"/>
              </a:ext>
            </a:extLst>
          </p:cNvPr>
          <p:cNvPicPr>
            <a:picLocks noChangeAspect="1"/>
          </p:cNvPicPr>
          <p:nvPr/>
        </p:nvPicPr>
        <p:blipFill rotWithShape="1">
          <a:blip r:embed="rId2"/>
          <a:srcRect l="14632" r="13127"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BB70708-096B-26F2-64CF-C763BB79FF49}"/>
              </a:ext>
            </a:extLst>
          </p:cNvPr>
          <p:cNvSpPr>
            <a:spLocks noGrp="1"/>
          </p:cNvSpPr>
          <p:nvPr>
            <p:ph idx="1"/>
          </p:nvPr>
        </p:nvSpPr>
        <p:spPr>
          <a:xfrm>
            <a:off x="5976578" y="550216"/>
            <a:ext cx="5796322" cy="5473393"/>
          </a:xfrm>
        </p:spPr>
        <p:txBody>
          <a:bodyPr>
            <a:normAutofit fontScale="92500"/>
          </a:bodyPr>
          <a:lstStyle/>
          <a:p>
            <a:pPr algn="just"/>
            <a:r>
              <a:rPr lang="en-IN" sz="2400" dirty="0"/>
              <a:t>Objects are instances of classes, each with a unique identity. </a:t>
            </a:r>
          </a:p>
          <a:p>
            <a:pPr algn="just"/>
            <a:r>
              <a:rPr lang="en-IN" sz="2400" dirty="0"/>
              <a:t>l A class defines both the interface(s) and the implementation for a set of objects, which determines their </a:t>
            </a:r>
            <a:r>
              <a:rPr lang="en-IN" sz="2400" dirty="0" err="1"/>
              <a:t>behavior</a:t>
            </a:r>
            <a:r>
              <a:rPr lang="en-IN" sz="2400" dirty="0"/>
              <a:t>.</a:t>
            </a:r>
          </a:p>
          <a:p>
            <a:pPr algn="just"/>
            <a:r>
              <a:rPr lang="en-IN" sz="2400" dirty="0"/>
              <a:t> l Abstract classes are classes that can have no instances.</a:t>
            </a:r>
          </a:p>
          <a:p>
            <a:pPr algn="just"/>
            <a:r>
              <a:rPr lang="en-IN" sz="2400" dirty="0"/>
              <a:t> l Whenever there is an Abstract classes such as Pet, there are usually some derived concrete classes such as Dog &amp; Cat, which can be instantiated.</a:t>
            </a:r>
          </a:p>
          <a:p>
            <a:pPr algn="just"/>
            <a:r>
              <a:rPr lang="en-IN" sz="2400" dirty="0"/>
              <a:t> l Some OO languages (such as Smalltalk) support the concept of a </a:t>
            </a:r>
            <a:r>
              <a:rPr lang="en-IN" sz="2400" dirty="0" err="1"/>
              <a:t>metaclass</a:t>
            </a:r>
            <a:r>
              <a:rPr lang="en-IN" sz="2400" dirty="0"/>
              <a:t>, which allows the programmer to define a class on-</a:t>
            </a:r>
            <a:r>
              <a:rPr lang="en-IN" sz="2400" dirty="0" err="1"/>
              <a:t>thefly</a:t>
            </a:r>
            <a:r>
              <a:rPr lang="en-IN" sz="2400" dirty="0"/>
              <a:t>, and then instantiate it. In this case, the class is an object, whose class is the </a:t>
            </a:r>
            <a:r>
              <a:rPr lang="en-IN" sz="2400" dirty="0" err="1"/>
              <a:t>metaclass</a:t>
            </a:r>
            <a:endParaRPr lang="en-IN" sz="2400" dirty="0"/>
          </a:p>
        </p:txBody>
      </p:sp>
    </p:spTree>
    <p:extLst>
      <p:ext uri="{BB962C8B-B14F-4D97-AF65-F5344CB8AC3E}">
        <p14:creationId xmlns:p14="http://schemas.microsoft.com/office/powerpoint/2010/main" val="29070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BB6E3A-B068-D9DC-F81D-AEEAF94E035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624766-B36A-A3A9-5F35-2D8823BAF77D}"/>
              </a:ext>
            </a:extLst>
          </p:cNvPr>
          <p:cNvPicPr>
            <a:picLocks noChangeAspect="1"/>
          </p:cNvPicPr>
          <p:nvPr/>
        </p:nvPicPr>
        <p:blipFill rotWithShape="1">
          <a:blip r:embed="rId2"/>
          <a:srcRect l="17612" r="2307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05ABAE0-9669-DCD8-8FC6-77FC35C7A67A}"/>
              </a:ext>
            </a:extLst>
          </p:cNvPr>
          <p:cNvSpPr>
            <a:spLocks noGrp="1"/>
          </p:cNvSpPr>
          <p:nvPr>
            <p:ph idx="1"/>
          </p:nvPr>
        </p:nvSpPr>
        <p:spPr>
          <a:xfrm>
            <a:off x="6319478" y="561646"/>
            <a:ext cx="5304832" cy="5507683"/>
          </a:xfrm>
        </p:spPr>
        <p:txBody>
          <a:bodyPr>
            <a:noAutofit/>
          </a:bodyPr>
          <a:lstStyle/>
          <a:p>
            <a:pPr marL="0" indent="0" algn="just">
              <a:buNone/>
            </a:pPr>
            <a:r>
              <a:rPr lang="en-IN" sz="2000" dirty="0">
                <a:solidFill>
                  <a:srgbClr val="FF0000"/>
                </a:solidFill>
              </a:rPr>
              <a:t>Classes </a:t>
            </a:r>
          </a:p>
          <a:p>
            <a:pPr algn="just"/>
            <a:r>
              <a:rPr lang="en-IN" sz="2000" dirty="0"/>
              <a:t>A collection of objects, sharing common attributes and </a:t>
            </a:r>
            <a:r>
              <a:rPr lang="en-IN" sz="2000" dirty="0" err="1"/>
              <a:t>behaviors</a:t>
            </a:r>
            <a:r>
              <a:rPr lang="en-IN" sz="2000" dirty="0"/>
              <a:t>. The classification(s) of a collection of objects often depends on the attributes in which you are interested. </a:t>
            </a:r>
          </a:p>
          <a:p>
            <a:pPr algn="just"/>
            <a:endParaRPr lang="en-IN" sz="2000" dirty="0"/>
          </a:p>
          <a:p>
            <a:pPr algn="just"/>
            <a:r>
              <a:rPr lang="en-IN" sz="2000" dirty="0"/>
              <a:t>Examples: streets, roads, and highways... Different programs would classify these differently... </a:t>
            </a:r>
          </a:p>
          <a:p>
            <a:pPr algn="just"/>
            <a:endParaRPr lang="en-IN" sz="2000" dirty="0"/>
          </a:p>
          <a:p>
            <a:pPr marL="0" indent="0" algn="just">
              <a:buNone/>
            </a:pPr>
            <a:r>
              <a:rPr lang="en-IN" sz="2000" dirty="0">
                <a:solidFill>
                  <a:srgbClr val="FF0000"/>
                </a:solidFill>
              </a:rPr>
              <a:t>Traffic simulator</a:t>
            </a:r>
            <a:r>
              <a:rPr lang="en-IN" sz="2000" dirty="0"/>
              <a:t>: – one-way, two-way, divided, residential, limited access. – location w/ respect to business commuters. </a:t>
            </a:r>
          </a:p>
          <a:p>
            <a:pPr marL="0" indent="0" algn="just">
              <a:buNone/>
            </a:pPr>
            <a:endParaRPr lang="en-IN" sz="2000" dirty="0"/>
          </a:p>
          <a:p>
            <a:pPr marL="0" indent="0" algn="just">
              <a:buNone/>
            </a:pPr>
            <a:r>
              <a:rPr lang="en-IN" sz="2000" dirty="0"/>
              <a:t> </a:t>
            </a:r>
            <a:r>
              <a:rPr lang="en-IN" sz="2000" dirty="0">
                <a:solidFill>
                  <a:srgbClr val="FF0000"/>
                </a:solidFill>
              </a:rPr>
              <a:t>Maintenance scheduler</a:t>
            </a:r>
            <a:r>
              <a:rPr lang="en-IN" sz="2000" dirty="0"/>
              <a:t>: – surface material. – heavy truck traffic. – location w/ respect to congressional district.</a:t>
            </a:r>
          </a:p>
        </p:txBody>
      </p:sp>
    </p:spTree>
    <p:extLst>
      <p:ext uri="{BB962C8B-B14F-4D97-AF65-F5344CB8AC3E}">
        <p14:creationId xmlns:p14="http://schemas.microsoft.com/office/powerpoint/2010/main" val="861677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87A2F8-6F63-C7DE-571D-0E83331D2B8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s in empty classroom">
            <a:extLst>
              <a:ext uri="{FF2B5EF4-FFF2-40B4-BE49-F238E27FC236}">
                <a16:creationId xmlns:a16="http://schemas.microsoft.com/office/drawing/2014/main" id="{92F531E9-C214-62B9-B69A-49BE3B1A166A}"/>
              </a:ext>
            </a:extLst>
          </p:cNvPr>
          <p:cNvPicPr>
            <a:picLocks noChangeAspect="1"/>
          </p:cNvPicPr>
          <p:nvPr/>
        </p:nvPicPr>
        <p:blipFill rotWithShape="1">
          <a:blip r:embed="rId2"/>
          <a:srcRect l="13949" r="10573"/>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FB7D1FB0-DAFF-9E74-F8EE-AFEDF1D2A7DA}"/>
              </a:ext>
            </a:extLst>
          </p:cNvPr>
          <p:cNvSpPr>
            <a:spLocks noGrp="1"/>
          </p:cNvSpPr>
          <p:nvPr>
            <p:ph idx="1"/>
          </p:nvPr>
        </p:nvSpPr>
        <p:spPr>
          <a:xfrm>
            <a:off x="7183305" y="708202"/>
            <a:ext cx="4489188" cy="5155388"/>
          </a:xfrm>
        </p:spPr>
        <p:txBody>
          <a:bodyPr>
            <a:normAutofit/>
          </a:bodyPr>
          <a:lstStyle/>
          <a:p>
            <a:pPr marL="0" indent="0" algn="just">
              <a:buNone/>
            </a:pPr>
            <a:r>
              <a:rPr lang="en-IN" sz="2000" dirty="0"/>
              <a:t>Classes, cont. </a:t>
            </a:r>
          </a:p>
          <a:p>
            <a:pPr algn="just"/>
            <a:r>
              <a:rPr lang="en-IN" sz="2000" dirty="0"/>
              <a:t> Classes are objects too </a:t>
            </a:r>
          </a:p>
          <a:p>
            <a:pPr marL="0" indent="0" algn="just">
              <a:buNone/>
            </a:pPr>
            <a:endParaRPr lang="en-IN" sz="2000" dirty="0"/>
          </a:p>
          <a:p>
            <a:pPr algn="just"/>
            <a:r>
              <a:rPr lang="en-IN" sz="2000" dirty="0"/>
              <a:t> A class can have attributes – An Employee class may have a list of all its instances – A </a:t>
            </a:r>
            <a:r>
              <a:rPr lang="en-IN" sz="2000" dirty="0" err="1"/>
              <a:t>LotteryTicket</a:t>
            </a:r>
            <a:r>
              <a:rPr lang="en-IN" sz="2000" dirty="0"/>
              <a:t> class may have a seed it uses to generate random ticket numbers.</a:t>
            </a:r>
          </a:p>
          <a:p>
            <a:pPr marL="0" indent="0" algn="just">
              <a:buNone/>
            </a:pPr>
            <a:endParaRPr lang="en-IN" sz="2000" dirty="0"/>
          </a:p>
          <a:p>
            <a:pPr algn="just"/>
            <a:r>
              <a:rPr lang="en-IN" sz="2000" dirty="0"/>
              <a:t> A class can have </a:t>
            </a:r>
            <a:r>
              <a:rPr lang="en-IN" sz="2000" dirty="0" err="1"/>
              <a:t>behaviors</a:t>
            </a:r>
            <a:r>
              <a:rPr lang="en-IN" sz="2000" dirty="0"/>
              <a:t> – An Employee class may have a </a:t>
            </a:r>
            <a:r>
              <a:rPr lang="en-IN" sz="2000" dirty="0" err="1"/>
              <a:t>getEmployeeBySerialNum</a:t>
            </a:r>
            <a:r>
              <a:rPr lang="en-IN" sz="2000" dirty="0"/>
              <a:t> </a:t>
            </a:r>
            <a:r>
              <a:rPr lang="en-IN" sz="2000" dirty="0" err="1"/>
              <a:t>behavior</a:t>
            </a:r>
            <a:r>
              <a:rPr lang="en-IN" sz="2000" dirty="0"/>
              <a:t> – A </a:t>
            </a:r>
            <a:r>
              <a:rPr lang="en-IN" sz="2000" dirty="0" err="1"/>
              <a:t>LotteryTicket</a:t>
            </a:r>
            <a:r>
              <a:rPr lang="en-IN" sz="2000" dirty="0"/>
              <a:t> class may have a </a:t>
            </a:r>
            <a:r>
              <a:rPr lang="en-IN" sz="2000" dirty="0" err="1"/>
              <a:t>generateRandomNumber</a:t>
            </a:r>
            <a:r>
              <a:rPr lang="en-IN" sz="2000" dirty="0"/>
              <a:t> behaviour.</a:t>
            </a:r>
          </a:p>
        </p:txBody>
      </p:sp>
    </p:spTree>
    <p:extLst>
      <p:ext uri="{BB962C8B-B14F-4D97-AF65-F5344CB8AC3E}">
        <p14:creationId xmlns:p14="http://schemas.microsoft.com/office/powerpoint/2010/main" val="3214631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E353E2-FE6F-9F74-63F9-ECB8320D388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ox skeletons">
            <a:extLst>
              <a:ext uri="{FF2B5EF4-FFF2-40B4-BE49-F238E27FC236}">
                <a16:creationId xmlns:a16="http://schemas.microsoft.com/office/drawing/2014/main" id="{9B240734-2C5A-4B11-53CA-FE0781156B3F}"/>
              </a:ext>
            </a:extLst>
          </p:cNvPr>
          <p:cNvPicPr>
            <a:picLocks noChangeAspect="1"/>
          </p:cNvPicPr>
          <p:nvPr/>
        </p:nvPicPr>
        <p:blipFill rotWithShape="1">
          <a:blip r:embed="rId2"/>
          <a:srcRect l="21949" r="1851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852CF7F-2EB0-12B9-2CF0-A543EDE26BB5}"/>
              </a:ext>
            </a:extLst>
          </p:cNvPr>
          <p:cNvSpPr>
            <a:spLocks noGrp="1"/>
          </p:cNvSpPr>
          <p:nvPr>
            <p:ph idx="1"/>
          </p:nvPr>
        </p:nvSpPr>
        <p:spPr>
          <a:xfrm>
            <a:off x="6094476" y="470206"/>
            <a:ext cx="5598414" cy="5439103"/>
          </a:xfrm>
        </p:spPr>
        <p:txBody>
          <a:bodyPr>
            <a:normAutofit/>
          </a:bodyPr>
          <a:lstStyle/>
          <a:p>
            <a:pPr marL="0" indent="0" algn="just">
              <a:buNone/>
            </a:pPr>
            <a:r>
              <a:rPr lang="en-IN" sz="1800" dirty="0"/>
              <a:t>Encapsulation </a:t>
            </a:r>
          </a:p>
          <a:p>
            <a:pPr algn="just"/>
            <a:r>
              <a:rPr lang="en-IN" sz="1800" dirty="0"/>
              <a:t>Exposing only the relevant details: the public interface. What? not How?</a:t>
            </a:r>
          </a:p>
          <a:p>
            <a:pPr algn="just"/>
            <a:r>
              <a:rPr lang="en-IN" sz="1800" dirty="0"/>
              <a:t> Hiding the “gears and levers”. </a:t>
            </a:r>
          </a:p>
          <a:p>
            <a:pPr algn="just"/>
            <a:r>
              <a:rPr lang="en-IN" sz="1800" dirty="0"/>
              <a:t> Exposing only the client’s view of the object’s responsibilities. </a:t>
            </a:r>
          </a:p>
          <a:p>
            <a:pPr algn="just"/>
            <a:r>
              <a:rPr lang="en-IN" sz="1800" dirty="0"/>
              <a:t> Protects the object from outside interference.</a:t>
            </a:r>
          </a:p>
          <a:p>
            <a:pPr algn="just"/>
            <a:r>
              <a:rPr lang="en-IN" sz="1800" dirty="0"/>
              <a:t> Protects other objects from relying on details that are likely to change. </a:t>
            </a:r>
          </a:p>
          <a:p>
            <a:pPr algn="just"/>
            <a:r>
              <a:rPr lang="en-IN" sz="1800" dirty="0"/>
              <a:t> Information hiding promotes loose coupling between objects and modularity, which promotes flexible design, and reusability. </a:t>
            </a:r>
          </a:p>
          <a:p>
            <a:pPr algn="just"/>
            <a:r>
              <a:rPr lang="en-IN" sz="1800" dirty="0"/>
              <a:t> Reduces interdependencies in the code.</a:t>
            </a:r>
          </a:p>
          <a:p>
            <a:pPr algn="just"/>
            <a:r>
              <a:rPr lang="en-IN" sz="1800" dirty="0"/>
              <a:t>  “Good fences make good </a:t>
            </a:r>
            <a:r>
              <a:rPr lang="en-IN" sz="1800" dirty="0" err="1"/>
              <a:t>neighbors</a:t>
            </a:r>
            <a:r>
              <a:rPr lang="en-IN" sz="1800" dirty="0"/>
              <a:t>”. Example: Your car’s gas </a:t>
            </a:r>
            <a:r>
              <a:rPr lang="en-IN" sz="1800" dirty="0" err="1"/>
              <a:t>peda</a:t>
            </a:r>
            <a:endParaRPr lang="en-IN" sz="1800" dirty="0"/>
          </a:p>
        </p:txBody>
      </p:sp>
    </p:spTree>
    <p:extLst>
      <p:ext uri="{BB962C8B-B14F-4D97-AF65-F5344CB8AC3E}">
        <p14:creationId xmlns:p14="http://schemas.microsoft.com/office/powerpoint/2010/main" val="3870512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BA470-1610-1C03-5DB8-2E666876BCE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9E17BE-3024-F5B6-A4BE-A608B8455AE0}"/>
              </a:ext>
            </a:extLst>
          </p:cNvPr>
          <p:cNvSpPr>
            <a:spLocks noGrp="1"/>
          </p:cNvSpPr>
          <p:nvPr>
            <p:ph idx="1"/>
          </p:nvPr>
        </p:nvSpPr>
        <p:spPr>
          <a:xfrm>
            <a:off x="541020" y="618796"/>
            <a:ext cx="5554980" cy="5942024"/>
          </a:xfrm>
        </p:spPr>
        <p:txBody>
          <a:bodyPr>
            <a:normAutofit/>
          </a:bodyPr>
          <a:lstStyle/>
          <a:p>
            <a:pPr marL="0" indent="0">
              <a:buNone/>
            </a:pPr>
            <a:r>
              <a:rPr lang="en-IN" sz="1800" b="1"/>
              <a:t>Inheritance</a:t>
            </a:r>
            <a:r>
              <a:rPr lang="en-IN" sz="1800"/>
              <a:t> </a:t>
            </a:r>
          </a:p>
          <a:p>
            <a:r>
              <a:rPr lang="en-IN" sz="1800"/>
              <a:t>Inheritance is a way of describing a class by saying how it differs from another class. – Example: “Class Y is like Class X except for the following differences… ”</a:t>
            </a:r>
          </a:p>
          <a:p>
            <a:r>
              <a:rPr lang="en-IN" sz="1800"/>
              <a:t> Why use inheritance? – When you have two types where one is necessarily an extension of the other. </a:t>
            </a:r>
          </a:p>
          <a:p>
            <a:r>
              <a:rPr lang="en-IN" sz="1800"/>
              <a:t>– Sometimes (but not all the time) you are going to want to ignore the differences and look only at the what they have in common (the base class). This is called generalization.</a:t>
            </a:r>
          </a:p>
          <a:p>
            <a:r>
              <a:rPr lang="en-IN" sz="1800"/>
              <a:t> Consider a system that can manipulate various kinds of shapes (the classic example): – Sometimes you don’t care what particular kind of shape you have (example: move to a different location). – Sometimes you do care (example: draw the shape on a display).</a:t>
            </a:r>
          </a:p>
        </p:txBody>
      </p:sp>
      <p:pic>
        <p:nvPicPr>
          <p:cNvPr id="5" name="Picture 4" descr="Arrows pointing towards light">
            <a:extLst>
              <a:ext uri="{FF2B5EF4-FFF2-40B4-BE49-F238E27FC236}">
                <a16:creationId xmlns:a16="http://schemas.microsoft.com/office/drawing/2014/main" id="{059AD5D3-37CB-5A90-DADB-C3CC30BAB99C}"/>
              </a:ext>
            </a:extLst>
          </p:cNvPr>
          <p:cNvPicPr>
            <a:picLocks noChangeAspect="1"/>
          </p:cNvPicPr>
          <p:nvPr/>
        </p:nvPicPr>
        <p:blipFill rotWithShape="1">
          <a:blip r:embed="rId2"/>
          <a:srcRect l="1118" r="4084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39904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E5DD31-32A1-F2AB-055F-76041C9DC91E}"/>
              </a:ext>
            </a:extLst>
          </p:cNvPr>
          <p:cNvSpPr>
            <a:spLocks noGrp="1"/>
          </p:cNvSpPr>
          <p:nvPr>
            <p:ph type="title"/>
          </p:nvPr>
        </p:nvSpPr>
        <p:spPr>
          <a:xfrm>
            <a:off x="1136397" y="502020"/>
            <a:ext cx="5323715" cy="595260"/>
          </a:xfrm>
        </p:spPr>
        <p:txBody>
          <a:bodyPr vert="horz" lIns="91440" tIns="45720" rIns="91440" bIns="45720" rtlCol="0" anchor="b">
            <a:normAutofit fontScale="90000"/>
          </a:bodyPr>
          <a:lstStyle/>
          <a:p>
            <a:r>
              <a:rPr lang="en-US" sz="4000" b="1" kern="1200" dirty="0">
                <a:solidFill>
                  <a:schemeClr val="tx1"/>
                </a:solidFill>
                <a:latin typeface="+mj-lt"/>
                <a:ea typeface="+mj-ea"/>
                <a:cs typeface="+mj-cs"/>
              </a:rPr>
              <a:t>Software Crisis</a:t>
            </a:r>
          </a:p>
        </p:txBody>
      </p:sp>
      <p:sp>
        <p:nvSpPr>
          <p:cNvPr id="6" name="TextBox 5">
            <a:extLst>
              <a:ext uri="{FF2B5EF4-FFF2-40B4-BE49-F238E27FC236}">
                <a16:creationId xmlns:a16="http://schemas.microsoft.com/office/drawing/2014/main" id="{115A7525-42A0-7381-B650-C13ED13D7707}"/>
              </a:ext>
            </a:extLst>
          </p:cNvPr>
          <p:cNvSpPr txBox="1"/>
          <p:nvPr/>
        </p:nvSpPr>
        <p:spPr>
          <a:xfrm>
            <a:off x="457200" y="1645921"/>
            <a:ext cx="6366312" cy="3749039"/>
          </a:xfrm>
          <a:prstGeom prst="rect">
            <a:avLst/>
          </a:prstGeom>
        </p:spPr>
        <p:txBody>
          <a:bodyPr vert="horz" lIns="91440" tIns="45720" rIns="91440" bIns="45720" rtlCol="0" anchor="t">
            <a:normAutofit lnSpcReduction="10000"/>
          </a:bodyPr>
          <a:lstStyle/>
          <a:p>
            <a:pPr indent="-228600" algn="just">
              <a:lnSpc>
                <a:spcPct val="90000"/>
              </a:lnSpc>
              <a:spcAft>
                <a:spcPts val="600"/>
              </a:spcAft>
              <a:buFont typeface="Arial" panose="020B0604020202020204" pitchFamily="34" charset="0"/>
              <a:buChar char="•"/>
            </a:pPr>
            <a:r>
              <a:rPr lang="en-US" dirty="0"/>
              <a:t>Software Crisis is a term used in computer science for the difficulty of writing useful and efficient computer programs in the required time. The software crisis was due to using the same workforce, same methods, and same tools even though rapidly increasing software demand, the complexity of software, and software challenges. With the increase in software complexity, many software problems arise because existing methods were insufficient.</a:t>
            </a:r>
          </a:p>
          <a:p>
            <a:pPr indent="-228600" algn="just">
              <a:lnSpc>
                <a:spcPct val="90000"/>
              </a:lnSpc>
              <a:spcAft>
                <a:spcPts val="600"/>
              </a:spcAft>
              <a:buFont typeface="Arial" panose="020B0604020202020204" pitchFamily="34" charset="0"/>
              <a:buChar char="•"/>
            </a:pPr>
            <a:endParaRPr lang="en-US" dirty="0"/>
          </a:p>
          <a:p>
            <a:pPr indent="-228600" algn="just">
              <a:lnSpc>
                <a:spcPct val="90000"/>
              </a:lnSpc>
              <a:spcAft>
                <a:spcPts val="600"/>
              </a:spcAft>
              <a:buFont typeface="Arial" panose="020B0604020202020204" pitchFamily="34" charset="0"/>
              <a:buChar char="•"/>
            </a:pPr>
            <a:r>
              <a:rPr lang="en-US" dirty="0"/>
              <a:t>If we use the same workforce, same methods, and same tools after the fast increase in software demand, software complexity, and software challenges, then there arise some issues like software budget problems, software efficiency problems, software quality problems, software management, and delivery problems, etc. This condition is called a Software Crisis.</a:t>
            </a:r>
          </a:p>
          <a:p>
            <a:pPr indent="-228600" algn="just">
              <a:lnSpc>
                <a:spcPct val="90000"/>
              </a:lnSpc>
              <a:spcAft>
                <a:spcPts val="600"/>
              </a:spcAft>
              <a:buFont typeface="Arial" panose="020B0604020202020204" pitchFamily="34" charset="0"/>
              <a:buChar char="•"/>
            </a:pPr>
            <a:endParaRPr lang="en-US" dirty="0"/>
          </a:p>
        </p:txBody>
      </p:sp>
      <p:sp>
        <p:nvSpPr>
          <p:cNvPr id="35" name="Rectangle 3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CBCFD25-C82F-A79E-70A5-69054315EA53}"/>
              </a:ext>
            </a:extLst>
          </p:cNvPr>
          <p:cNvPicPr>
            <a:picLocks noChangeAspect="1"/>
          </p:cNvPicPr>
          <p:nvPr/>
        </p:nvPicPr>
        <p:blipFill>
          <a:blip r:embed="rId2"/>
          <a:stretch>
            <a:fillRect/>
          </a:stretch>
        </p:blipFill>
        <p:spPr>
          <a:xfrm>
            <a:off x="7075966" y="971551"/>
            <a:ext cx="4776943" cy="4069080"/>
          </a:xfrm>
          <a:prstGeom prst="rect">
            <a:avLst/>
          </a:prstGeom>
        </p:spPr>
      </p:pic>
    </p:spTree>
    <p:extLst>
      <p:ext uri="{BB962C8B-B14F-4D97-AF65-F5344CB8AC3E}">
        <p14:creationId xmlns:p14="http://schemas.microsoft.com/office/powerpoint/2010/main" val="999638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05C337CD-2401-D859-7D9B-6B5A6E4CAE7E}"/>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fontAlgn="base">
              <a:lnSpc>
                <a:spcPct val="90000"/>
              </a:lnSpc>
              <a:spcAft>
                <a:spcPts val="600"/>
              </a:spcAft>
              <a:buFont typeface="Arial" panose="020B0604020202020204" pitchFamily="34" charset="0"/>
              <a:buChar char="•"/>
            </a:pPr>
            <a:r>
              <a:rPr lang="en-US" sz="1700" b="1" i="0">
                <a:effectLst/>
              </a:rPr>
              <a:t>Causes of Software Crisis:</a:t>
            </a:r>
          </a:p>
          <a:p>
            <a:pPr indent="-228600" fontAlgn="base">
              <a:lnSpc>
                <a:spcPct val="90000"/>
              </a:lnSpc>
              <a:spcAft>
                <a:spcPts val="600"/>
              </a:spcAft>
              <a:buFont typeface="Arial" panose="020B0604020202020204" pitchFamily="34" charset="0"/>
              <a:buChar char="•"/>
            </a:pPr>
            <a:r>
              <a:rPr lang="en-US" sz="1700" b="0" i="0">
                <a:effectLst/>
              </a:rPr>
              <a:t>The cost of owning and maintaining software was as expensive as developing the software.</a:t>
            </a:r>
          </a:p>
          <a:p>
            <a:pPr indent="-228600" fontAlgn="base">
              <a:lnSpc>
                <a:spcPct val="90000"/>
              </a:lnSpc>
              <a:spcAft>
                <a:spcPts val="600"/>
              </a:spcAft>
              <a:buFont typeface="Arial" panose="020B0604020202020204" pitchFamily="34" charset="0"/>
              <a:buChar char="•"/>
            </a:pPr>
            <a:r>
              <a:rPr lang="en-US" sz="1700" b="0" i="0">
                <a:effectLst/>
              </a:rPr>
              <a:t>At that time Projects were running overtime.</a:t>
            </a:r>
          </a:p>
          <a:p>
            <a:pPr indent="-228600" fontAlgn="base">
              <a:lnSpc>
                <a:spcPct val="90000"/>
              </a:lnSpc>
              <a:spcAft>
                <a:spcPts val="600"/>
              </a:spcAft>
              <a:buFont typeface="Arial" panose="020B0604020202020204" pitchFamily="34" charset="0"/>
              <a:buChar char="•"/>
            </a:pPr>
            <a:r>
              <a:rPr lang="en-US" sz="1700" b="0" i="0">
                <a:effectLst/>
              </a:rPr>
              <a:t>At that time Software was very inefficient.</a:t>
            </a:r>
          </a:p>
          <a:p>
            <a:pPr indent="-228600" fontAlgn="base">
              <a:lnSpc>
                <a:spcPct val="90000"/>
              </a:lnSpc>
              <a:spcAft>
                <a:spcPts val="600"/>
              </a:spcAft>
              <a:buFont typeface="Arial" panose="020B0604020202020204" pitchFamily="34" charset="0"/>
              <a:buChar char="•"/>
            </a:pPr>
            <a:r>
              <a:rPr lang="en-US" sz="1700" b="0" i="0">
                <a:effectLst/>
              </a:rPr>
              <a:t>The quality of the software was low quality.</a:t>
            </a:r>
          </a:p>
          <a:p>
            <a:pPr indent="-228600" fontAlgn="base">
              <a:lnSpc>
                <a:spcPct val="90000"/>
              </a:lnSpc>
              <a:spcAft>
                <a:spcPts val="600"/>
              </a:spcAft>
              <a:buFont typeface="Arial" panose="020B0604020202020204" pitchFamily="34" charset="0"/>
              <a:buChar char="•"/>
            </a:pPr>
            <a:r>
              <a:rPr lang="en-US" sz="1700" b="0" i="0">
                <a:effectLst/>
              </a:rPr>
              <a:t>Software often did not meet user requirements.</a:t>
            </a:r>
          </a:p>
          <a:p>
            <a:pPr indent="-228600" fontAlgn="base">
              <a:lnSpc>
                <a:spcPct val="90000"/>
              </a:lnSpc>
              <a:spcAft>
                <a:spcPts val="600"/>
              </a:spcAft>
              <a:buFont typeface="Arial" panose="020B0604020202020204" pitchFamily="34" charset="0"/>
              <a:buChar char="•"/>
            </a:pPr>
            <a:r>
              <a:rPr lang="en-US" sz="1700" b="0" i="0">
                <a:effectLst/>
              </a:rPr>
              <a:t>The average software project overshoots its schedule by half.</a:t>
            </a:r>
          </a:p>
          <a:p>
            <a:pPr indent="-228600" fontAlgn="base">
              <a:lnSpc>
                <a:spcPct val="90000"/>
              </a:lnSpc>
              <a:spcAft>
                <a:spcPts val="600"/>
              </a:spcAft>
              <a:buFont typeface="Arial" panose="020B0604020202020204" pitchFamily="34" charset="0"/>
              <a:buChar char="•"/>
            </a:pPr>
            <a:r>
              <a:rPr lang="en-US" sz="1700" b="0" i="0">
                <a:effectLst/>
              </a:rPr>
              <a:t>At that time Software was never delivered.</a:t>
            </a:r>
          </a:p>
          <a:p>
            <a:pPr indent="-228600" fontAlgn="base">
              <a:lnSpc>
                <a:spcPct val="90000"/>
              </a:lnSpc>
              <a:spcAft>
                <a:spcPts val="600"/>
              </a:spcAft>
              <a:buFont typeface="Arial" panose="020B0604020202020204" pitchFamily="34" charset="0"/>
              <a:buChar char="•"/>
            </a:pPr>
            <a:r>
              <a:rPr lang="en-US" sz="1700" b="0" i="0">
                <a:effectLst/>
              </a:rPr>
              <a:t>Non-optimal resource utilization.</a:t>
            </a:r>
          </a:p>
          <a:p>
            <a:pPr indent="-228600" fontAlgn="base">
              <a:lnSpc>
                <a:spcPct val="90000"/>
              </a:lnSpc>
              <a:spcAft>
                <a:spcPts val="600"/>
              </a:spcAft>
              <a:buFont typeface="Arial" panose="020B0604020202020204" pitchFamily="34" charset="0"/>
              <a:buChar char="•"/>
            </a:pPr>
            <a:r>
              <a:rPr lang="en-US" sz="1700" b="0" i="0">
                <a:effectLst/>
              </a:rPr>
              <a:t>Challenging to alter, debug, and enhance.</a:t>
            </a:r>
          </a:p>
          <a:p>
            <a:pPr indent="-228600" fontAlgn="base">
              <a:lnSpc>
                <a:spcPct val="90000"/>
              </a:lnSpc>
              <a:spcAft>
                <a:spcPts val="600"/>
              </a:spcAft>
              <a:buFont typeface="Arial" panose="020B0604020202020204" pitchFamily="34" charset="0"/>
              <a:buChar char="•"/>
            </a:pPr>
            <a:r>
              <a:rPr lang="en-US" sz="1700" b="0" i="0">
                <a:effectLst/>
              </a:rPr>
              <a:t>The </a:t>
            </a:r>
            <a:r>
              <a:rPr lang="en-US" sz="1700" b="0" i="0" u="sng">
                <a:effectLst/>
                <a:hlinkClick r:id="rId2"/>
              </a:rPr>
              <a:t>software complexity</a:t>
            </a:r>
            <a:r>
              <a:rPr lang="en-US" sz="1700" b="0" i="0">
                <a:effectLst/>
              </a:rPr>
              <a:t> is harder to change.</a:t>
            </a:r>
          </a:p>
          <a:p>
            <a:pPr indent="-228600" fontAlgn="base">
              <a:lnSpc>
                <a:spcPct val="90000"/>
              </a:lnSpc>
              <a:spcAft>
                <a:spcPts val="600"/>
              </a:spcAft>
              <a:buFont typeface="Arial" panose="020B0604020202020204" pitchFamily="34" charset="0"/>
              <a:buChar char="•"/>
            </a:pPr>
            <a:endParaRPr lang="en-US" sz="1700" b="0" i="0">
              <a:effectLst/>
            </a:endParaRPr>
          </a:p>
          <a:p>
            <a:pPr indent="-228600" fontAlgn="base">
              <a:lnSpc>
                <a:spcPct val="90000"/>
              </a:lnSpc>
              <a:spcAft>
                <a:spcPts val="600"/>
              </a:spcAft>
              <a:buFont typeface="Arial" panose="020B0604020202020204" pitchFamily="34" charset="0"/>
              <a:buChar char="•"/>
            </a:pPr>
            <a:r>
              <a:rPr lang="en-US" sz="1700" b="1" i="0">
                <a:effectLst/>
              </a:rPr>
              <a:t>Factors Contributing to Software Crisis:</a:t>
            </a:r>
          </a:p>
          <a:p>
            <a:pPr indent="-228600" fontAlgn="base">
              <a:lnSpc>
                <a:spcPct val="90000"/>
              </a:lnSpc>
              <a:spcAft>
                <a:spcPts val="600"/>
              </a:spcAft>
              <a:buFont typeface="Arial" panose="020B0604020202020204" pitchFamily="34" charset="0"/>
              <a:buChar char="•"/>
            </a:pPr>
            <a:r>
              <a:rPr lang="en-US" sz="1700" b="0" i="0">
                <a:effectLst/>
              </a:rPr>
              <a:t>Poor project management.</a:t>
            </a:r>
          </a:p>
          <a:p>
            <a:pPr indent="-228600" fontAlgn="base">
              <a:lnSpc>
                <a:spcPct val="90000"/>
              </a:lnSpc>
              <a:spcAft>
                <a:spcPts val="600"/>
              </a:spcAft>
              <a:buFont typeface="Arial" panose="020B0604020202020204" pitchFamily="34" charset="0"/>
              <a:buChar char="•"/>
            </a:pPr>
            <a:r>
              <a:rPr lang="en-US" sz="1700" b="0" i="0">
                <a:effectLst/>
              </a:rPr>
              <a:t>Lack of adequate training in software engineering.</a:t>
            </a:r>
          </a:p>
          <a:p>
            <a:pPr indent="-228600" fontAlgn="base">
              <a:lnSpc>
                <a:spcPct val="90000"/>
              </a:lnSpc>
              <a:spcAft>
                <a:spcPts val="600"/>
              </a:spcAft>
              <a:buFont typeface="Arial" panose="020B0604020202020204" pitchFamily="34" charset="0"/>
              <a:buChar char="•"/>
            </a:pPr>
            <a:r>
              <a:rPr lang="en-US" sz="1700" b="0" i="0">
                <a:effectLst/>
              </a:rPr>
              <a:t>Less skilled project members.</a:t>
            </a:r>
          </a:p>
          <a:p>
            <a:pPr indent="-228600" fontAlgn="base">
              <a:lnSpc>
                <a:spcPct val="90000"/>
              </a:lnSpc>
              <a:spcAft>
                <a:spcPts val="600"/>
              </a:spcAft>
              <a:buFont typeface="Arial" panose="020B0604020202020204" pitchFamily="34" charset="0"/>
              <a:buChar char="•"/>
            </a:pPr>
            <a:r>
              <a:rPr lang="en-US" sz="1700" b="0" i="0">
                <a:effectLst/>
              </a:rPr>
              <a:t>Low productivity improvements.</a:t>
            </a:r>
          </a:p>
        </p:txBody>
      </p:sp>
    </p:spTree>
    <p:extLst>
      <p:ext uri="{BB962C8B-B14F-4D97-AF65-F5344CB8AC3E}">
        <p14:creationId xmlns:p14="http://schemas.microsoft.com/office/powerpoint/2010/main" val="387763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ite bulbs with a yellow one standing out">
            <a:extLst>
              <a:ext uri="{FF2B5EF4-FFF2-40B4-BE49-F238E27FC236}">
                <a16:creationId xmlns:a16="http://schemas.microsoft.com/office/drawing/2014/main" id="{09E89164-0CF4-920D-B4E5-29533C1E7799}"/>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372C4-1F69-7B36-26BF-41DCA3E851D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br>
              <a:rPr lang="en-US" sz="5200" b="1" i="0" u="none" strike="noStrike" baseline="0">
                <a:solidFill>
                  <a:srgbClr val="FFFFFF"/>
                </a:solidFill>
              </a:rPr>
            </a:br>
            <a:r>
              <a:rPr lang="en-US" sz="5200" b="1" i="0" u="none" strike="noStrike" baseline="0">
                <a:solidFill>
                  <a:srgbClr val="FFFFFF"/>
                </a:solidFill>
              </a:rPr>
              <a:t> Agile Model </a:t>
            </a:r>
            <a:endParaRPr lang="en-US" sz="5200" b="1">
              <a:solidFill>
                <a:srgbClr val="FFFFFF"/>
              </a:solidFill>
            </a:endParaRPr>
          </a:p>
        </p:txBody>
      </p:sp>
    </p:spTree>
    <p:extLst>
      <p:ext uri="{BB962C8B-B14F-4D97-AF65-F5344CB8AC3E}">
        <p14:creationId xmlns:p14="http://schemas.microsoft.com/office/powerpoint/2010/main" val="985836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Technological background">
            <a:extLst>
              <a:ext uri="{FF2B5EF4-FFF2-40B4-BE49-F238E27FC236}">
                <a16:creationId xmlns:a16="http://schemas.microsoft.com/office/drawing/2014/main" id="{FBA5D27A-85FD-663B-16A9-305FD51D2E08}"/>
              </a:ext>
            </a:extLst>
          </p:cNvPr>
          <p:cNvPicPr>
            <a:picLocks noChangeAspect="1"/>
          </p:cNvPicPr>
          <p:nvPr/>
        </p:nvPicPr>
        <p:blipFill rotWithShape="1">
          <a:blip r:embed="rId2"/>
          <a:srcRect l="22362" r="37298" b="-2"/>
          <a:stretch/>
        </p:blipFill>
        <p:spPr>
          <a:xfrm>
            <a:off x="20" y="-1"/>
            <a:ext cx="4143544" cy="6856413"/>
          </a:xfrm>
          <a:custGeom>
            <a:avLst/>
            <a:gdLst/>
            <a:ahLst/>
            <a:cxnLst/>
            <a:rect l="l" t="t" r="r" b="b"/>
            <a:pathLst>
              <a:path w="4143564" h="6856413">
                <a:moveTo>
                  <a:pt x="0" y="0"/>
                </a:moveTo>
                <a:lnTo>
                  <a:pt x="4141667" y="0"/>
                </a:lnTo>
                <a:lnTo>
                  <a:pt x="4141086" y="145208"/>
                </a:lnTo>
                <a:cubicBezTo>
                  <a:pt x="4109790" y="1611281"/>
                  <a:pt x="3796834" y="3077353"/>
                  <a:pt x="4047199" y="4543426"/>
                </a:cubicBezTo>
                <a:cubicBezTo>
                  <a:pt x="4172382" y="5276463"/>
                  <a:pt x="4156734" y="6009499"/>
                  <a:pt x="4105878" y="6742536"/>
                </a:cubicBezTo>
                <a:lnTo>
                  <a:pt x="4096763" y="6856413"/>
                </a:lnTo>
                <a:lnTo>
                  <a:pt x="0" y="6856413"/>
                </a:lnTo>
                <a:close/>
              </a:path>
            </a:pathLst>
          </a:custGeom>
        </p:spPr>
      </p:pic>
      <p:sp>
        <p:nvSpPr>
          <p:cNvPr id="5" name="TextBox 4">
            <a:extLst>
              <a:ext uri="{FF2B5EF4-FFF2-40B4-BE49-F238E27FC236}">
                <a16:creationId xmlns:a16="http://schemas.microsoft.com/office/drawing/2014/main" id="{530A5D4D-F216-99C7-E41C-B1AF0A42E88D}"/>
              </a:ext>
            </a:extLst>
          </p:cNvPr>
          <p:cNvSpPr txBox="1"/>
          <p:nvPr/>
        </p:nvSpPr>
        <p:spPr>
          <a:xfrm>
            <a:off x="4754881" y="465415"/>
            <a:ext cx="6062980" cy="5557838"/>
          </a:xfrm>
          <a:prstGeom prst="rect">
            <a:avLst/>
          </a:prstGeom>
        </p:spPr>
        <p:txBody>
          <a:bodyPr vert="horz" lIns="91440" tIns="45720" rIns="91440" bIns="45720" rtlCol="0" anchor="ctr">
            <a:normAutofit lnSpcReduction="10000"/>
          </a:bodyPr>
          <a:lstStyle/>
          <a:p>
            <a:pPr indent="-228600" algn="just" fontAlgn="base">
              <a:lnSpc>
                <a:spcPct val="90000"/>
              </a:lnSpc>
              <a:spcAft>
                <a:spcPts val="600"/>
              </a:spcAft>
              <a:buFont typeface="Arial" panose="020B0604020202020204" pitchFamily="34" charset="0"/>
              <a:buChar char="•"/>
            </a:pPr>
            <a:r>
              <a:rPr lang="en-US" sz="2400" b="1" i="0" dirty="0">
                <a:effectLst/>
              </a:rPr>
              <a:t>Solution of Software Crisis:</a:t>
            </a:r>
          </a:p>
          <a:p>
            <a:pPr indent="-228600" algn="just" fontAlgn="base">
              <a:lnSpc>
                <a:spcPct val="90000"/>
              </a:lnSpc>
              <a:spcAft>
                <a:spcPts val="600"/>
              </a:spcAft>
              <a:buFont typeface="Arial" panose="020B0604020202020204" pitchFamily="34" charset="0"/>
              <a:buChar char="•"/>
            </a:pPr>
            <a:r>
              <a:rPr lang="en-US" sz="2400" b="0" i="0" dirty="0">
                <a:effectLst/>
              </a:rPr>
              <a:t>There is no single solution to the crisis. One possible solution to a software crisis is </a:t>
            </a:r>
            <a:r>
              <a:rPr lang="en-US" sz="2400" b="0" i="1" u="sng" dirty="0">
                <a:effectLst/>
                <a:hlinkClick r:id="rId3"/>
              </a:rPr>
              <a:t>Software Engineering</a:t>
            </a:r>
            <a:r>
              <a:rPr lang="en-US" sz="2400" b="0" i="0" dirty="0">
                <a:effectLst/>
              </a:rPr>
              <a:t> because software engineering is a systematic, disciplined, and quantifiable approach. For preventing software crises, there are some guidelines:</a:t>
            </a:r>
          </a:p>
          <a:p>
            <a:pPr indent="-228600" algn="just" fontAlgn="base">
              <a:lnSpc>
                <a:spcPct val="90000"/>
              </a:lnSpc>
              <a:spcAft>
                <a:spcPts val="600"/>
              </a:spcAft>
              <a:buFont typeface="Arial" panose="020B0604020202020204" pitchFamily="34" charset="0"/>
              <a:buChar char="•"/>
            </a:pPr>
            <a:endParaRPr lang="en-US" sz="2400" b="0" i="0" dirty="0">
              <a:effectLst/>
            </a:endParaRPr>
          </a:p>
          <a:p>
            <a:pPr indent="-228600" algn="just" fontAlgn="base">
              <a:lnSpc>
                <a:spcPct val="90000"/>
              </a:lnSpc>
              <a:spcAft>
                <a:spcPts val="600"/>
              </a:spcAft>
              <a:buFont typeface="Arial" panose="020B0604020202020204" pitchFamily="34" charset="0"/>
              <a:buChar char="•"/>
            </a:pPr>
            <a:r>
              <a:rPr lang="en-US" sz="2400" b="0" i="0" dirty="0">
                <a:effectLst/>
              </a:rPr>
              <a:t>Reduction in software over budget.</a:t>
            </a:r>
          </a:p>
          <a:p>
            <a:pPr indent="-228600" algn="just" fontAlgn="base">
              <a:lnSpc>
                <a:spcPct val="90000"/>
              </a:lnSpc>
              <a:spcAft>
                <a:spcPts val="600"/>
              </a:spcAft>
              <a:buFont typeface="Arial" panose="020B0604020202020204" pitchFamily="34" charset="0"/>
              <a:buChar char="•"/>
            </a:pPr>
            <a:r>
              <a:rPr lang="en-US" sz="2400" b="0" i="0" dirty="0">
                <a:effectLst/>
              </a:rPr>
              <a:t>The quality of the software must be high.</a:t>
            </a:r>
          </a:p>
          <a:p>
            <a:pPr indent="-228600" algn="just" fontAlgn="base">
              <a:lnSpc>
                <a:spcPct val="90000"/>
              </a:lnSpc>
              <a:spcAft>
                <a:spcPts val="600"/>
              </a:spcAft>
              <a:buFont typeface="Arial" panose="020B0604020202020204" pitchFamily="34" charset="0"/>
              <a:buChar char="•"/>
            </a:pPr>
            <a:r>
              <a:rPr lang="en-US" sz="2400" b="0" i="0" dirty="0">
                <a:effectLst/>
              </a:rPr>
              <a:t>Less time is needed for a software project.</a:t>
            </a:r>
          </a:p>
          <a:p>
            <a:pPr indent="-228600" algn="just" fontAlgn="base">
              <a:lnSpc>
                <a:spcPct val="90000"/>
              </a:lnSpc>
              <a:spcAft>
                <a:spcPts val="600"/>
              </a:spcAft>
              <a:buFont typeface="Arial" panose="020B0604020202020204" pitchFamily="34" charset="0"/>
              <a:buChar char="•"/>
            </a:pPr>
            <a:r>
              <a:rPr lang="en-US" sz="2400" b="0" i="0" dirty="0">
                <a:effectLst/>
              </a:rPr>
              <a:t>Experienced and skilled people working on the software project. </a:t>
            </a:r>
          </a:p>
          <a:p>
            <a:pPr indent="-228600" algn="just" fontAlgn="base">
              <a:lnSpc>
                <a:spcPct val="90000"/>
              </a:lnSpc>
              <a:spcAft>
                <a:spcPts val="600"/>
              </a:spcAft>
              <a:buFont typeface="Arial" panose="020B0604020202020204" pitchFamily="34" charset="0"/>
              <a:buChar char="•"/>
            </a:pPr>
            <a:r>
              <a:rPr lang="en-US" sz="2400" b="0" i="0" dirty="0">
                <a:effectLst/>
              </a:rPr>
              <a:t>Software must be delivered.</a:t>
            </a:r>
          </a:p>
          <a:p>
            <a:pPr indent="-228600" algn="just" fontAlgn="base">
              <a:lnSpc>
                <a:spcPct val="90000"/>
              </a:lnSpc>
              <a:spcAft>
                <a:spcPts val="600"/>
              </a:spcAft>
              <a:buFont typeface="Arial" panose="020B0604020202020204" pitchFamily="34" charset="0"/>
              <a:buChar char="•"/>
            </a:pPr>
            <a:r>
              <a:rPr lang="en-US" sz="2400" b="0" i="0" dirty="0">
                <a:effectLst/>
              </a:rPr>
              <a:t>Software must meet user requirements.</a:t>
            </a:r>
          </a:p>
        </p:txBody>
      </p:sp>
      <p:sp>
        <p:nvSpPr>
          <p:cNvPr id="3" name="TextBox 2">
            <a:extLst>
              <a:ext uri="{FF2B5EF4-FFF2-40B4-BE49-F238E27FC236}">
                <a16:creationId xmlns:a16="http://schemas.microsoft.com/office/drawing/2014/main" id="{F5D92B53-67D7-83A3-32AC-E4E7A8444B1E}"/>
              </a:ext>
            </a:extLst>
          </p:cNvPr>
          <p:cNvSpPr txBox="1"/>
          <p:nvPr/>
        </p:nvSpPr>
        <p:spPr>
          <a:xfrm>
            <a:off x="3048953" y="3244334"/>
            <a:ext cx="6097904" cy="369332"/>
          </a:xfrm>
          <a:prstGeom prst="rect">
            <a:avLst/>
          </a:prstGeom>
          <a:noFill/>
        </p:spPr>
        <p:txBody>
          <a:bodyPr wrap="square">
            <a:spAutoFit/>
          </a:bodyPr>
          <a:lstStyle/>
          <a:p>
            <a:pPr>
              <a:spcAft>
                <a:spcPts val="600"/>
              </a:spcAft>
            </a:pPr>
            <a:r>
              <a:rPr lang="en-IN" b="0">
                <a:effectLst/>
              </a:rPr>
              <a:t> </a:t>
            </a:r>
            <a:endParaRPr lang="en-IN"/>
          </a:p>
        </p:txBody>
      </p:sp>
      <p:sp>
        <p:nvSpPr>
          <p:cNvPr id="6" name="TextBox 5">
            <a:extLst>
              <a:ext uri="{FF2B5EF4-FFF2-40B4-BE49-F238E27FC236}">
                <a16:creationId xmlns:a16="http://schemas.microsoft.com/office/drawing/2014/main" id="{556EEBAB-34BE-E0FF-EA4B-D5051072C83D}"/>
              </a:ext>
            </a:extLst>
          </p:cNvPr>
          <p:cNvSpPr txBox="1"/>
          <p:nvPr/>
        </p:nvSpPr>
        <p:spPr>
          <a:xfrm>
            <a:off x="3048953" y="3244334"/>
            <a:ext cx="6097904" cy="369332"/>
          </a:xfrm>
          <a:prstGeom prst="rect">
            <a:avLst/>
          </a:prstGeom>
          <a:noFill/>
        </p:spPr>
        <p:txBody>
          <a:bodyPr wrap="square">
            <a:spAutoFit/>
          </a:bodyPr>
          <a:lstStyle/>
          <a:p>
            <a:pPr>
              <a:spcAft>
                <a:spcPts val="600"/>
              </a:spcAft>
            </a:pPr>
            <a:r>
              <a:rPr lang="en-IN" b="0">
                <a:effectLst/>
              </a:rPr>
              <a:t> </a:t>
            </a:r>
            <a:endParaRPr lang="en-IN"/>
          </a:p>
        </p:txBody>
      </p:sp>
    </p:spTree>
    <p:extLst>
      <p:ext uri="{BB962C8B-B14F-4D97-AF65-F5344CB8AC3E}">
        <p14:creationId xmlns:p14="http://schemas.microsoft.com/office/powerpoint/2010/main" val="4272032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BB812D56-BD95-1F64-1E35-90B60F91D740}"/>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2800" b="1" i="0" u="none" strike="noStrike" kern="1200" cap="none" normalizeH="0" baseline="0" dirty="0">
                <a:ln>
                  <a:noFill/>
                </a:ln>
                <a:solidFill>
                  <a:srgbClr val="FFFFFF"/>
                </a:solidFill>
                <a:effectLst/>
                <a:latin typeface="+mj-lt"/>
                <a:ea typeface="+mj-ea"/>
                <a:cs typeface="+mj-cs"/>
              </a:rPr>
              <a:t>Quality Software Characteristics – </a:t>
            </a:r>
            <a:endParaRPr kumimoji="0" lang="en-US" altLang="en-US" sz="2800" b="0" i="0" u="none" strike="noStrike" kern="1200" cap="none" normalizeH="0" baseline="0" dirty="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r>
              <a:rPr kumimoji="0" lang="en-US" altLang="en-US" sz="2800" b="1" i="0" u="none" strike="noStrike" kern="1200" cap="none" normalizeH="0" baseline="0" dirty="0">
                <a:ln>
                  <a:noFill/>
                </a:ln>
                <a:solidFill>
                  <a:srgbClr val="FFFFFF"/>
                </a:solidFill>
                <a:effectLst/>
                <a:latin typeface="+mj-lt"/>
                <a:ea typeface="+mj-ea"/>
                <a:cs typeface="+mj-cs"/>
              </a:rPr>
              <a:t>Software Engineering</a:t>
            </a:r>
            <a:endParaRPr kumimoji="0" lang="en-US" altLang="en-US" sz="2800" b="0" i="0" u="none" strike="noStrike" kern="1200" cap="none" normalizeH="0" baseline="0" dirty="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r>
              <a:rPr kumimoji="0" lang="en-US" altLang="en-US" sz="2800" b="0" i="0" u="none" strike="noStrike" kern="1200" cap="none" normalizeH="0" baseline="0" dirty="0">
                <a:ln>
                  <a:noFill/>
                </a:ln>
                <a:solidFill>
                  <a:srgbClr val="FFFFFF"/>
                </a:solidFill>
                <a:effectLst/>
                <a:latin typeface="+mj-lt"/>
                <a:ea typeface="+mj-ea"/>
                <a:cs typeface="+mj-cs"/>
              </a:rPr>
              <a:t>          </a:t>
            </a:r>
          </a:p>
        </p:txBody>
      </p:sp>
      <p:pic>
        <p:nvPicPr>
          <p:cNvPr id="1026" name="Picture 2" descr="A white triangle with green text&#10;&#10;Description automatically generated">
            <a:extLst>
              <a:ext uri="{FF2B5EF4-FFF2-40B4-BE49-F238E27FC236}">
                <a16:creationId xmlns:a16="http://schemas.microsoft.com/office/drawing/2014/main" id="{3CDF988C-3A5C-80F3-19AC-0C396DEEC5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164777"/>
            <a:ext cx="6780700" cy="4526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7B5A99-D383-67D7-B435-9750D4FAD59D}"/>
              </a:ext>
            </a:extLst>
          </p:cNvPr>
          <p:cNvSpPr txBox="1"/>
          <p:nvPr/>
        </p:nvSpPr>
        <p:spPr>
          <a:xfrm>
            <a:off x="3048953" y="3244334"/>
            <a:ext cx="6097904" cy="369332"/>
          </a:xfrm>
          <a:prstGeom prst="rect">
            <a:avLst/>
          </a:prstGeom>
          <a:noFill/>
        </p:spPr>
        <p:txBody>
          <a:bodyPr wrap="square">
            <a:spAutoFit/>
          </a:bodyPr>
          <a:lstStyle/>
          <a:p>
            <a:pPr>
              <a:spcAft>
                <a:spcPts val="600"/>
              </a:spcAft>
            </a:pPr>
            <a:r>
              <a:rPr lang="en-IN" b="0" dirty="0">
                <a:effectLst/>
              </a:rPr>
              <a:t> </a:t>
            </a:r>
            <a:endParaRPr lang="en-IN"/>
          </a:p>
        </p:txBody>
      </p:sp>
    </p:spTree>
    <p:extLst>
      <p:ext uri="{BB962C8B-B14F-4D97-AF65-F5344CB8AC3E}">
        <p14:creationId xmlns:p14="http://schemas.microsoft.com/office/powerpoint/2010/main" val="1666507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a:extLst>
              <a:ext uri="{FF2B5EF4-FFF2-40B4-BE49-F238E27FC236}">
                <a16:creationId xmlns:a16="http://schemas.microsoft.com/office/drawing/2014/main" id="{1274711C-98D8-471B-9916-9EC30D4F44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302" y="1015478"/>
            <a:ext cx="4853816" cy="21963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6CD927-FF2F-FC2C-B89F-AE9D745CBD85}"/>
              </a:ext>
            </a:extLst>
          </p:cNvPr>
          <p:cNvSpPr txBox="1"/>
          <p:nvPr/>
        </p:nvSpPr>
        <p:spPr>
          <a:xfrm>
            <a:off x="6225152" y="666488"/>
            <a:ext cx="5754896" cy="3197464"/>
          </a:xfrm>
          <a:prstGeom prst="rect">
            <a:avLst/>
          </a:prstGeom>
        </p:spPr>
        <p:txBody>
          <a:bodyPr vert="horz" lIns="91440" tIns="45720" rIns="91440" bIns="45720" rtlCol="0" anchor="t">
            <a:normAutofit/>
          </a:bodyPr>
          <a:lstStyle/>
          <a:p>
            <a:pPr indent="-228600">
              <a:lnSpc>
                <a:spcPct val="90000"/>
              </a:lnSpc>
              <a:spcBef>
                <a:spcPts val="0"/>
              </a:spcBef>
              <a:spcAft>
                <a:spcPts val="600"/>
              </a:spcAft>
              <a:buFont typeface="Arial" panose="020B0604020202020204" pitchFamily="34" charset="0"/>
              <a:buChar char="•"/>
            </a:pPr>
            <a:r>
              <a:rPr lang="en-US" sz="2000" b="1" i="0" u="none" strike="noStrike" dirty="0">
                <a:effectLst/>
              </a:rPr>
              <a:t>Examples of functionality in software include:</a:t>
            </a:r>
            <a:endParaRPr lang="en-US" sz="2000" b="1" dirty="0">
              <a:effectLst/>
            </a:endParaRPr>
          </a:p>
          <a:p>
            <a:pPr indent="-228600" fontAlgn="base">
              <a:lnSpc>
                <a:spcPct val="90000"/>
              </a:lnSpc>
              <a:spcBef>
                <a:spcPts val="0"/>
              </a:spcBef>
              <a:spcAft>
                <a:spcPts val="600"/>
              </a:spcAft>
              <a:buFont typeface="Arial" panose="020B0604020202020204" pitchFamily="34" charset="0"/>
              <a:buChar char="•"/>
            </a:pPr>
            <a:r>
              <a:rPr lang="en-US" sz="2000" b="0" i="0" u="none" strike="noStrike" dirty="0">
                <a:effectLst/>
              </a:rPr>
              <a:t>Data storage and retrieval</a:t>
            </a:r>
          </a:p>
          <a:p>
            <a:pPr indent="-228600" fontAlgn="base">
              <a:lnSpc>
                <a:spcPct val="90000"/>
              </a:lnSpc>
              <a:spcBef>
                <a:spcPts val="0"/>
              </a:spcBef>
              <a:spcAft>
                <a:spcPts val="600"/>
              </a:spcAft>
              <a:buFont typeface="Arial" panose="020B0604020202020204" pitchFamily="34" charset="0"/>
              <a:buChar char="•"/>
            </a:pPr>
            <a:r>
              <a:rPr lang="en-US" sz="2000" b="0" i="0" u="none" strike="noStrike" dirty="0">
                <a:effectLst/>
              </a:rPr>
              <a:t>Data processing and manipulation</a:t>
            </a:r>
          </a:p>
          <a:p>
            <a:pPr indent="-228600" fontAlgn="base">
              <a:lnSpc>
                <a:spcPct val="90000"/>
              </a:lnSpc>
              <a:spcBef>
                <a:spcPts val="0"/>
              </a:spcBef>
              <a:spcAft>
                <a:spcPts val="600"/>
              </a:spcAft>
              <a:buFont typeface="Arial" panose="020B0604020202020204" pitchFamily="34" charset="0"/>
              <a:buChar char="•"/>
            </a:pPr>
            <a:r>
              <a:rPr lang="en-US" sz="2000" b="0" i="0" u="none" strike="noStrike" dirty="0">
                <a:effectLst/>
              </a:rPr>
              <a:t>User interface and navigation</a:t>
            </a:r>
          </a:p>
          <a:p>
            <a:pPr indent="-228600" fontAlgn="base">
              <a:lnSpc>
                <a:spcPct val="90000"/>
              </a:lnSpc>
              <a:spcBef>
                <a:spcPts val="0"/>
              </a:spcBef>
              <a:spcAft>
                <a:spcPts val="600"/>
              </a:spcAft>
              <a:buFont typeface="Arial" panose="020B0604020202020204" pitchFamily="34" charset="0"/>
              <a:buChar char="•"/>
            </a:pPr>
            <a:r>
              <a:rPr lang="en-US" sz="2000" b="0" i="0" u="none" strike="noStrike" dirty="0">
                <a:effectLst/>
              </a:rPr>
              <a:t>Communication and networking</a:t>
            </a:r>
          </a:p>
          <a:p>
            <a:pPr indent="-228600" fontAlgn="base">
              <a:lnSpc>
                <a:spcPct val="90000"/>
              </a:lnSpc>
              <a:spcBef>
                <a:spcPts val="0"/>
              </a:spcBef>
              <a:spcAft>
                <a:spcPts val="600"/>
              </a:spcAft>
              <a:buFont typeface="Arial" panose="020B0604020202020204" pitchFamily="34" charset="0"/>
              <a:buChar char="•"/>
            </a:pPr>
            <a:r>
              <a:rPr lang="en-US" sz="2000" b="0" i="0" u="none" strike="noStrike" dirty="0">
                <a:effectLst/>
              </a:rPr>
              <a:t>Security and access control</a:t>
            </a:r>
          </a:p>
          <a:p>
            <a:pPr indent="-228600" fontAlgn="base">
              <a:lnSpc>
                <a:spcPct val="90000"/>
              </a:lnSpc>
              <a:spcBef>
                <a:spcPts val="0"/>
              </a:spcBef>
              <a:spcAft>
                <a:spcPts val="600"/>
              </a:spcAft>
              <a:buFont typeface="Arial" panose="020B0604020202020204" pitchFamily="34" charset="0"/>
              <a:buChar char="•"/>
            </a:pPr>
            <a:r>
              <a:rPr lang="en-US" sz="2000" b="0" i="0" u="none" strike="noStrike" dirty="0">
                <a:effectLst/>
              </a:rPr>
              <a:t>Reporting and visualization</a:t>
            </a:r>
          </a:p>
          <a:p>
            <a:pPr indent="-228600" fontAlgn="base">
              <a:lnSpc>
                <a:spcPct val="90000"/>
              </a:lnSpc>
              <a:spcBef>
                <a:spcPts val="0"/>
              </a:spcBef>
              <a:spcAft>
                <a:spcPts val="600"/>
              </a:spcAft>
              <a:buFont typeface="Arial" panose="020B0604020202020204" pitchFamily="34" charset="0"/>
              <a:buChar char="•"/>
            </a:pPr>
            <a:r>
              <a:rPr lang="en-US" sz="2000" b="0" i="0" u="none" strike="noStrike" dirty="0">
                <a:effectLst/>
              </a:rPr>
              <a:t>Automation and scripting</a:t>
            </a:r>
          </a:p>
        </p:txBody>
      </p:sp>
      <p:sp>
        <p:nvSpPr>
          <p:cNvPr id="2060" name="Rectangle 2059">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447F4E-13B4-2F78-A1E6-8197639FF1F5}"/>
              </a:ext>
            </a:extLst>
          </p:cNvPr>
          <p:cNvSpPr txBox="1"/>
          <p:nvPr/>
        </p:nvSpPr>
        <p:spPr>
          <a:xfrm>
            <a:off x="2831783" y="204396"/>
            <a:ext cx="6097904" cy="923330"/>
          </a:xfrm>
          <a:prstGeom prst="rect">
            <a:avLst/>
          </a:prstGeom>
          <a:noFill/>
        </p:spPr>
        <p:txBody>
          <a:bodyPr wrap="square">
            <a:spAutoFit/>
          </a:bodyPr>
          <a:lstStyle/>
          <a:p>
            <a:pPr rtl="0">
              <a:spcBef>
                <a:spcPts val="0"/>
              </a:spcBef>
              <a:spcAft>
                <a:spcPts val="0"/>
              </a:spcAft>
            </a:pPr>
            <a:r>
              <a:rPr lang="en-IN" sz="1800" b="1" i="0" u="none" strike="noStrike" dirty="0">
                <a:solidFill>
                  <a:srgbClr val="FF0000"/>
                </a:solidFill>
                <a:effectLst/>
                <a:latin typeface="Arial" panose="020B0604020202020204" pitchFamily="34" charset="0"/>
              </a:rPr>
              <a:t>Components of Software Characteristics:</a:t>
            </a:r>
            <a:endParaRPr lang="en-IN" b="0" dirty="0">
              <a:effectLst/>
            </a:endParaRPr>
          </a:p>
          <a:p>
            <a:br>
              <a:rPr lang="en-IN" dirty="0"/>
            </a:br>
            <a:endParaRPr lang="en-IN" dirty="0"/>
          </a:p>
        </p:txBody>
      </p:sp>
      <p:pic>
        <p:nvPicPr>
          <p:cNvPr id="2055" name="Picture 7">
            <a:extLst>
              <a:ext uri="{FF2B5EF4-FFF2-40B4-BE49-F238E27FC236}">
                <a16:creationId xmlns:a16="http://schemas.microsoft.com/office/drawing/2014/main" id="{F4A16464-EB6F-09B6-99DB-08F10325A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85" y="4316696"/>
            <a:ext cx="5019503" cy="15491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A41B542-A859-7A8E-F7FA-E0F544FD9EB6}"/>
              </a:ext>
            </a:extLst>
          </p:cNvPr>
          <p:cNvSpPr txBox="1"/>
          <p:nvPr/>
        </p:nvSpPr>
        <p:spPr>
          <a:xfrm>
            <a:off x="6096000" y="4043957"/>
            <a:ext cx="6097904" cy="2308324"/>
          </a:xfrm>
          <a:prstGeom prst="rect">
            <a:avLst/>
          </a:prstGeom>
          <a:noFill/>
        </p:spPr>
        <p:txBody>
          <a:bodyPr wrap="square">
            <a:spAutoFit/>
          </a:bodyPr>
          <a:lstStyle/>
          <a:p>
            <a:pPr rtl="0">
              <a:spcBef>
                <a:spcPts val="0"/>
              </a:spcBef>
              <a:spcAft>
                <a:spcPts val="0"/>
              </a:spcAft>
            </a:pPr>
            <a:r>
              <a:rPr lang="en-GB" sz="1800" b="1" i="0" u="none" strike="noStrike" dirty="0">
                <a:solidFill>
                  <a:srgbClr val="000000"/>
                </a:solidFill>
                <a:effectLst/>
                <a:latin typeface="Arial" panose="020B0604020202020204" pitchFamily="34" charset="0"/>
              </a:rPr>
              <a:t>Examples of factors that can affect the reliability of software include:</a:t>
            </a:r>
            <a:endParaRPr lang="en-GB" b="1" dirty="0">
              <a:effectLst/>
            </a:endParaRPr>
          </a:p>
          <a:p>
            <a:pPr rtl="0" fontAlgn="base">
              <a:spcBef>
                <a:spcPts val="0"/>
              </a:spcBef>
              <a:spcAft>
                <a:spcPts val="0"/>
              </a:spcAft>
              <a:buFont typeface="Arial" panose="020B0604020202020204" pitchFamily="34" charset="0"/>
              <a:buChar char="•"/>
            </a:pPr>
            <a:br>
              <a:rPr lang="en-GB" b="0" dirty="0">
                <a:effectLst/>
              </a:rPr>
            </a:br>
            <a:r>
              <a:rPr lang="en-GB" sz="1800" b="0" i="0" u="none" strike="noStrike" dirty="0">
                <a:solidFill>
                  <a:srgbClr val="000000"/>
                </a:solidFill>
                <a:effectLst/>
                <a:latin typeface="Arial" panose="020B0604020202020204" pitchFamily="34" charset="0"/>
              </a:rPr>
              <a:t>Bugs and errors in the code</a:t>
            </a:r>
            <a:endParaRPr lang="en-GB" sz="810" b="0"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Lack of testing and validation</a:t>
            </a:r>
            <a:endParaRPr lang="en-GB" sz="810" b="0"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Poorly designed algorithms and data structures</a:t>
            </a:r>
            <a:endParaRPr lang="en-GB" sz="810" b="0"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Inadequate error handling and recovery</a:t>
            </a:r>
            <a:endParaRPr lang="en-GB" sz="810" b="0"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Incompatibilities with other software or hardware</a:t>
            </a:r>
            <a:endParaRPr lang="en-GB" sz="810" b="0" i="0" u="none" strike="noStrike" dirty="0">
              <a:solidFill>
                <a:srgbClr val="000000"/>
              </a:solidFill>
              <a:effectLst/>
              <a:latin typeface="Noto Sans Symbols"/>
            </a:endParaRPr>
          </a:p>
        </p:txBody>
      </p:sp>
    </p:spTree>
    <p:extLst>
      <p:ext uri="{BB962C8B-B14F-4D97-AF65-F5344CB8AC3E}">
        <p14:creationId xmlns:p14="http://schemas.microsoft.com/office/powerpoint/2010/main" val="3190000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0" name="Rectangle 309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Rectangle 310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Rectangle 310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Rectangle 310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91" name="Rectangle 3090">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121" y="457200"/>
            <a:ext cx="10563758"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A black background with green text&#10;&#10;Description automatically generated">
            <a:extLst>
              <a:ext uri="{FF2B5EF4-FFF2-40B4-BE49-F238E27FC236}">
                <a16:creationId xmlns:a16="http://schemas.microsoft.com/office/drawing/2014/main" id="{D464A524-2194-9951-C169-EE3988E732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9360" y="1597852"/>
            <a:ext cx="3948273" cy="1125257"/>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a:noFill/>
          <a:extLst>
            <a:ext uri="{909E8E84-426E-40DD-AFC4-6F175D3DCCD1}">
              <a14:hiddenFill xmlns:a14="http://schemas.microsoft.com/office/drawing/2010/main">
                <a:solidFill>
                  <a:srgbClr val="FFFFFF"/>
                </a:solidFill>
              </a14:hiddenFill>
            </a:ext>
          </a:extLst>
        </p:spPr>
      </p:pic>
      <p:sp>
        <p:nvSpPr>
          <p:cNvPr id="3093" name="Freeform: Shape 3092">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4121" y="5212080"/>
            <a:ext cx="2316481" cy="118872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A black and white rectangle with green squares&#10;&#10;Description automatically generated">
            <a:extLst>
              <a:ext uri="{FF2B5EF4-FFF2-40B4-BE49-F238E27FC236}">
                <a16:creationId xmlns:a16="http://schemas.microsoft.com/office/drawing/2014/main" id="{A75DC239-6BFD-FCC0-0DDC-AFA79D2B77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19360" y="4049295"/>
            <a:ext cx="3948273" cy="1296448"/>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a:noFill/>
          <a:extLst>
            <a:ext uri="{909E8E84-426E-40DD-AFC4-6F175D3DCCD1}">
              <a14:hiddenFill xmlns:a14="http://schemas.microsoft.com/office/drawing/2010/main">
                <a:solidFill>
                  <a:srgbClr val="FFFFFF"/>
                </a:solidFill>
              </a14:hiddenFill>
            </a:ext>
          </a:extLst>
        </p:spPr>
      </p:pic>
      <p:sp>
        <p:nvSpPr>
          <p:cNvPr id="8" name="Rectangle 1">
            <a:extLst>
              <a:ext uri="{FF2B5EF4-FFF2-40B4-BE49-F238E27FC236}">
                <a16:creationId xmlns:a16="http://schemas.microsoft.com/office/drawing/2014/main" id="{18B2A31F-540A-016A-275A-B3690A29EEB6}"/>
              </a:ext>
            </a:extLst>
          </p:cNvPr>
          <p:cNvSpPr>
            <a:spLocks noChangeArrowheads="1"/>
          </p:cNvSpPr>
          <p:nvPr/>
        </p:nvSpPr>
        <p:spPr bwMode="auto">
          <a:xfrm>
            <a:off x="6033954" y="3913256"/>
            <a:ext cx="4677605" cy="228518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fontScale="85000" lnSpcReduction="20000"/>
          </a:bodyPr>
          <a:lstStyle/>
          <a:p>
            <a:pPr defTabSz="786384" fontAlgn="base">
              <a:lnSpc>
                <a:spcPct val="90000"/>
              </a:lnSpc>
              <a:spcBef>
                <a:spcPct val="0"/>
              </a:spcBef>
              <a:spcAft>
                <a:spcPts val="516"/>
              </a:spcAft>
            </a:pPr>
            <a:r>
              <a:rPr lang="en-US" altLang="en-US" sz="1700" kern="1200" dirty="0">
                <a:solidFill>
                  <a:schemeClr val="tx1"/>
                </a:solidFill>
                <a:latin typeface="+mn-lt"/>
                <a:ea typeface="+mn-ea"/>
                <a:cs typeface="+mn-cs"/>
              </a:rPr>
              <a:t>Examples of factors that can affect the efficiency of the software include</a:t>
            </a:r>
            <a:r>
              <a:rPr lang="en-US" altLang="en-US" sz="1700" dirty="0"/>
              <a:t>.</a:t>
            </a:r>
            <a:br>
              <a:rPr lang="en-US" altLang="en-US" sz="1700" kern="1200" dirty="0">
                <a:solidFill>
                  <a:schemeClr val="tx1"/>
                </a:solidFill>
                <a:latin typeface="+mn-lt"/>
                <a:ea typeface="+mn-ea"/>
                <a:cs typeface="+mn-cs"/>
              </a:rPr>
            </a:br>
            <a:endParaRPr lang="en-US" altLang="en-US" sz="1700" kern="1200" dirty="0">
              <a:solidFill>
                <a:schemeClr val="tx1"/>
              </a:solidFill>
              <a:latin typeface="+mn-lt"/>
              <a:ea typeface="+mn-ea"/>
              <a:cs typeface="+mn-cs"/>
            </a:endParaRPr>
          </a:p>
          <a:p>
            <a:pPr indent="-196596" defTabSz="786384" fontAlgn="base">
              <a:lnSpc>
                <a:spcPct val="90000"/>
              </a:lnSpc>
              <a:spcBef>
                <a:spcPct val="0"/>
              </a:spcBef>
              <a:spcAft>
                <a:spcPts val="516"/>
              </a:spcAft>
              <a:buFont typeface="Arial" panose="020B0604020202020204" pitchFamily="34" charset="0"/>
              <a:buChar char="•"/>
            </a:pPr>
            <a:r>
              <a:rPr lang="en-US" altLang="en-US" sz="1700" kern="1200" dirty="0">
                <a:solidFill>
                  <a:schemeClr val="tx1"/>
                </a:solidFill>
                <a:latin typeface="+mn-lt"/>
                <a:ea typeface="+mn-ea"/>
                <a:cs typeface="+mn-cs"/>
              </a:rPr>
              <a:t>Poorly designed algorithms and data structures</a:t>
            </a:r>
          </a:p>
          <a:p>
            <a:pPr indent="-196596" defTabSz="786384" fontAlgn="base">
              <a:lnSpc>
                <a:spcPct val="90000"/>
              </a:lnSpc>
              <a:spcBef>
                <a:spcPct val="0"/>
              </a:spcBef>
              <a:spcAft>
                <a:spcPts val="516"/>
              </a:spcAft>
              <a:buFont typeface="Arial" panose="020B0604020202020204" pitchFamily="34" charset="0"/>
              <a:buChar char="•"/>
            </a:pPr>
            <a:r>
              <a:rPr lang="en-US" altLang="en-US" sz="1700" kern="1200" dirty="0">
                <a:solidFill>
                  <a:schemeClr val="tx1"/>
                </a:solidFill>
                <a:latin typeface="+mn-lt"/>
                <a:ea typeface="+mn-ea"/>
                <a:cs typeface="+mn-cs"/>
              </a:rPr>
              <a:t>Inefficient use of memory and processing power</a:t>
            </a:r>
          </a:p>
          <a:p>
            <a:pPr indent="-196596" defTabSz="786384" fontAlgn="base">
              <a:lnSpc>
                <a:spcPct val="90000"/>
              </a:lnSpc>
              <a:spcBef>
                <a:spcPct val="0"/>
              </a:spcBef>
              <a:spcAft>
                <a:spcPts val="516"/>
              </a:spcAft>
              <a:buFont typeface="Arial" panose="020B0604020202020204" pitchFamily="34" charset="0"/>
              <a:buChar char="•"/>
            </a:pPr>
            <a:r>
              <a:rPr lang="en-US" altLang="en-US" sz="1700" kern="1200" dirty="0">
                <a:solidFill>
                  <a:schemeClr val="tx1"/>
                </a:solidFill>
                <a:latin typeface="+mn-lt"/>
                <a:ea typeface="+mn-ea"/>
                <a:cs typeface="+mn-cs"/>
              </a:rPr>
              <a:t>High network latency or bandwidth usage</a:t>
            </a:r>
          </a:p>
          <a:p>
            <a:pPr indent="-196596" defTabSz="786384" fontAlgn="base">
              <a:lnSpc>
                <a:spcPct val="90000"/>
              </a:lnSpc>
              <a:spcBef>
                <a:spcPct val="0"/>
              </a:spcBef>
              <a:spcAft>
                <a:spcPts val="516"/>
              </a:spcAft>
              <a:buFont typeface="Arial" panose="020B0604020202020204" pitchFamily="34" charset="0"/>
              <a:buChar char="•"/>
            </a:pPr>
            <a:r>
              <a:rPr lang="en-US" altLang="en-US" sz="1700" kern="1200" dirty="0">
                <a:solidFill>
                  <a:schemeClr val="tx1"/>
                </a:solidFill>
                <a:latin typeface="+mn-lt"/>
                <a:ea typeface="+mn-ea"/>
                <a:cs typeface="+mn-cs"/>
              </a:rPr>
              <a:t>Unnecessary processing or computation</a:t>
            </a:r>
          </a:p>
          <a:p>
            <a:pPr indent="-196596" defTabSz="786384" fontAlgn="base">
              <a:lnSpc>
                <a:spcPct val="90000"/>
              </a:lnSpc>
              <a:spcBef>
                <a:spcPct val="0"/>
              </a:spcBef>
              <a:spcAft>
                <a:spcPts val="516"/>
              </a:spcAft>
              <a:buFont typeface="Arial" panose="020B0604020202020204" pitchFamily="34" charset="0"/>
              <a:buChar char="•"/>
            </a:pPr>
            <a:r>
              <a:rPr lang="en-US" altLang="en-US" sz="1700" kern="1200" dirty="0">
                <a:solidFill>
                  <a:schemeClr val="tx1"/>
                </a:solidFill>
                <a:latin typeface="+mn-lt"/>
                <a:ea typeface="+mn-ea"/>
                <a:cs typeface="+mn-cs"/>
              </a:rPr>
              <a:t>Unoptimized code</a:t>
            </a:r>
          </a:p>
          <a:p>
            <a:pPr indent="-196596" defTabSz="786384" fontAlgn="base">
              <a:lnSpc>
                <a:spcPct val="90000"/>
              </a:lnSpc>
              <a:spcBef>
                <a:spcPct val="0"/>
              </a:spcBef>
              <a:spcAft>
                <a:spcPts val="516"/>
              </a:spcAft>
              <a:buFont typeface="Arial" panose="020B0604020202020204" pitchFamily="34" charset="0"/>
              <a:buChar char="•"/>
            </a:pPr>
            <a:r>
              <a:rPr lang="en-US" altLang="en-US" sz="1700" kern="1200" dirty="0">
                <a:solidFill>
                  <a:schemeClr val="tx1"/>
                </a:solidFill>
                <a:latin typeface="+mn-lt"/>
                <a:ea typeface="+mn-ea"/>
                <a:cs typeface="+mn-cs"/>
              </a:rPr>
              <a:t>                                  </a:t>
            </a:r>
            <a:br>
              <a:rPr lang="en-US" altLang="en-US" sz="1700" kern="1200" dirty="0">
                <a:solidFill>
                  <a:schemeClr val="tx1"/>
                </a:solidFill>
                <a:latin typeface="+mn-lt"/>
                <a:ea typeface="+mn-ea"/>
                <a:cs typeface="+mn-cs"/>
              </a:rPr>
            </a:br>
            <a:br>
              <a:rPr lang="en-US" altLang="en-US" sz="1700" kern="1200" dirty="0">
                <a:solidFill>
                  <a:schemeClr val="tx1"/>
                </a:solidFill>
                <a:latin typeface="+mn-lt"/>
                <a:ea typeface="+mn-ea"/>
                <a:cs typeface="+mn-cs"/>
              </a:rPr>
            </a:br>
            <a:endParaRPr kumimoji="0" lang="en-US" altLang="en-US" sz="1700" b="0" i="0" u="none" strike="noStrike" cap="none" normalizeH="0" baseline="0" dirty="0">
              <a:ln>
                <a:noFill/>
              </a:ln>
              <a:effectLst/>
            </a:endParaRPr>
          </a:p>
        </p:txBody>
      </p:sp>
      <p:sp>
        <p:nvSpPr>
          <p:cNvPr id="3095" name="Arc 3094">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2148513" y="598186"/>
            <a:ext cx="3538975" cy="3538975"/>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BCC18535-1DEC-5FF9-50CD-87C36E58A1B6}"/>
              </a:ext>
            </a:extLst>
          </p:cNvPr>
          <p:cNvSpPr txBox="1"/>
          <p:nvPr/>
        </p:nvSpPr>
        <p:spPr>
          <a:xfrm>
            <a:off x="3456547" y="3268956"/>
            <a:ext cx="5284850" cy="330540"/>
          </a:xfrm>
          <a:prstGeom prst="rect">
            <a:avLst/>
          </a:prstGeom>
          <a:noFill/>
        </p:spPr>
        <p:txBody>
          <a:bodyPr wrap="square">
            <a:spAutoFit/>
          </a:bodyPr>
          <a:lstStyle/>
          <a:p>
            <a:pPr defTabSz="786384">
              <a:spcAft>
                <a:spcPts val="516"/>
              </a:spcAft>
            </a:pPr>
            <a:r>
              <a:rPr lang="en-IN" sz="1548" kern="1200">
                <a:solidFill>
                  <a:schemeClr val="tx1"/>
                </a:solidFill>
                <a:latin typeface="+mn-lt"/>
                <a:ea typeface="+mn-ea"/>
                <a:cs typeface="+mn-cs"/>
              </a:rPr>
              <a:t> </a:t>
            </a:r>
            <a:endParaRPr lang="en-IN"/>
          </a:p>
        </p:txBody>
      </p:sp>
      <p:sp>
        <p:nvSpPr>
          <p:cNvPr id="7" name="TextBox 6">
            <a:extLst>
              <a:ext uri="{FF2B5EF4-FFF2-40B4-BE49-F238E27FC236}">
                <a16:creationId xmlns:a16="http://schemas.microsoft.com/office/drawing/2014/main" id="{B42A39C7-A5BF-C2DF-9A71-6019F3BD0CD2}"/>
              </a:ext>
            </a:extLst>
          </p:cNvPr>
          <p:cNvSpPr txBox="1"/>
          <p:nvPr/>
        </p:nvSpPr>
        <p:spPr>
          <a:xfrm>
            <a:off x="3456547" y="3268956"/>
            <a:ext cx="5284850" cy="330540"/>
          </a:xfrm>
          <a:prstGeom prst="rect">
            <a:avLst/>
          </a:prstGeom>
          <a:noFill/>
        </p:spPr>
        <p:txBody>
          <a:bodyPr wrap="square">
            <a:spAutoFit/>
          </a:bodyPr>
          <a:lstStyle/>
          <a:p>
            <a:pPr defTabSz="786384">
              <a:spcAft>
                <a:spcPts val="516"/>
              </a:spcAft>
            </a:pPr>
            <a:r>
              <a:rPr lang="en-IN" sz="1548" kern="1200">
                <a:solidFill>
                  <a:schemeClr val="tx1"/>
                </a:solidFill>
                <a:latin typeface="+mn-lt"/>
                <a:ea typeface="+mn-ea"/>
                <a:cs typeface="+mn-cs"/>
              </a:rPr>
              <a:t> </a:t>
            </a:r>
            <a:endParaRPr lang="en-IN"/>
          </a:p>
        </p:txBody>
      </p:sp>
      <p:sp>
        <p:nvSpPr>
          <p:cNvPr id="10" name="TextBox 9">
            <a:extLst>
              <a:ext uri="{FF2B5EF4-FFF2-40B4-BE49-F238E27FC236}">
                <a16:creationId xmlns:a16="http://schemas.microsoft.com/office/drawing/2014/main" id="{3478220E-DB17-81BF-E3FF-4EBEEED43331}"/>
              </a:ext>
            </a:extLst>
          </p:cNvPr>
          <p:cNvSpPr txBox="1"/>
          <p:nvPr/>
        </p:nvSpPr>
        <p:spPr>
          <a:xfrm>
            <a:off x="6033954" y="1505861"/>
            <a:ext cx="5284850" cy="1010943"/>
          </a:xfrm>
          <a:prstGeom prst="rect">
            <a:avLst/>
          </a:prstGeom>
          <a:noFill/>
        </p:spPr>
        <p:txBody>
          <a:bodyPr wrap="square">
            <a:spAutoFit/>
          </a:bodyPr>
          <a:lstStyle/>
          <a:p>
            <a:pPr indent="-196596" defTabSz="786384" fontAlgn="base">
              <a:lnSpc>
                <a:spcPct val="90000"/>
              </a:lnSpc>
              <a:spcBef>
                <a:spcPct val="0"/>
              </a:spcBef>
              <a:spcAft>
                <a:spcPts val="516"/>
              </a:spcAft>
              <a:buFont typeface="Arial" panose="020B0604020202020204" pitchFamily="34" charset="0"/>
              <a:buChar char="•"/>
            </a:pPr>
            <a:endParaRPr lang="en-US" altLang="en-US" sz="1548" kern="1200">
              <a:solidFill>
                <a:schemeClr val="tx1"/>
              </a:solidFill>
              <a:latin typeface="+mn-lt"/>
              <a:ea typeface="+mn-ea"/>
              <a:cs typeface="+mn-cs"/>
            </a:endParaRPr>
          </a:p>
          <a:p>
            <a:pPr indent="-196596" defTabSz="786384" fontAlgn="base">
              <a:lnSpc>
                <a:spcPct val="90000"/>
              </a:lnSpc>
              <a:spcBef>
                <a:spcPct val="0"/>
              </a:spcBef>
              <a:spcAft>
                <a:spcPts val="516"/>
              </a:spcAft>
              <a:buFont typeface="Arial" panose="020B0604020202020204" pitchFamily="34" charset="0"/>
              <a:buChar char="•"/>
            </a:pPr>
            <a:r>
              <a:rPr lang="en-US" altLang="en-US" sz="1548" kern="1200">
                <a:solidFill>
                  <a:schemeClr val="tx1"/>
                </a:solidFill>
                <a:latin typeface="+mn-lt"/>
                <a:ea typeface="+mn-ea"/>
                <a:cs typeface="+mn-cs"/>
              </a:rPr>
              <a:t>It refers to the extent to which the software can be used with ease. the amount of effort or time required to learn how to use the software. </a:t>
            </a:r>
            <a:endParaRPr kumimoji="0" lang="en-US" altLang="en-US" sz="1800" b="0" i="0" u="none" strike="noStrike" cap="none" normalizeH="0" baseline="0">
              <a:ln>
                <a:noFill/>
              </a:ln>
              <a:effectLst/>
            </a:endParaRPr>
          </a:p>
        </p:txBody>
      </p:sp>
    </p:spTree>
    <p:extLst>
      <p:ext uri="{BB962C8B-B14F-4D97-AF65-F5344CB8AC3E}">
        <p14:creationId xmlns:p14="http://schemas.microsoft.com/office/powerpoint/2010/main" val="3245494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4" name="Rectangle 4113">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Rectangle 4115">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1" name="Picture 5" descr="A black background with green letters&#10;&#10;Description automatically generated">
            <a:extLst>
              <a:ext uri="{FF2B5EF4-FFF2-40B4-BE49-F238E27FC236}">
                <a16:creationId xmlns:a16="http://schemas.microsoft.com/office/drawing/2014/main" id="{D40C8B0A-9ADA-03E7-66C2-E8F6427AD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477" y="1582499"/>
            <a:ext cx="3954330" cy="12713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ECA14D-04C1-6428-BFAD-4E0D05C6A908}"/>
              </a:ext>
            </a:extLst>
          </p:cNvPr>
          <p:cNvSpPr txBox="1"/>
          <p:nvPr/>
        </p:nvSpPr>
        <p:spPr>
          <a:xfrm>
            <a:off x="5459508" y="1736462"/>
            <a:ext cx="5285097" cy="1399101"/>
          </a:xfrm>
          <a:prstGeom prst="rect">
            <a:avLst/>
          </a:prstGeom>
          <a:noFill/>
        </p:spPr>
        <p:txBody>
          <a:bodyPr wrap="square">
            <a:spAutoFit/>
          </a:bodyPr>
          <a:lstStyle/>
          <a:p>
            <a:pPr defTabSz="786384">
              <a:spcAft>
                <a:spcPts val="600"/>
              </a:spcAft>
            </a:pPr>
            <a:r>
              <a:rPr lang="en-GB" sz="1548" kern="1200">
                <a:solidFill>
                  <a:srgbClr val="000000"/>
                </a:solidFill>
                <a:latin typeface="Arial" panose="020B0604020202020204" pitchFamily="34" charset="0"/>
                <a:ea typeface="+mn-ea"/>
                <a:cs typeface="+mn-cs"/>
              </a:rPr>
              <a:t>It refers to the ease with which modifications can be made in a software system to extend its functionality, improve its performance, or correct errors. </a:t>
            </a:r>
            <a:endParaRPr lang="en-GB" sz="1548" kern="1200">
              <a:solidFill>
                <a:schemeClr val="tx1"/>
              </a:solidFill>
              <a:latin typeface="+mn-lt"/>
              <a:ea typeface="+mn-ea"/>
              <a:cs typeface="+mn-cs"/>
            </a:endParaRPr>
          </a:p>
          <a:p>
            <a:pPr defTabSz="786384">
              <a:spcAft>
                <a:spcPts val="600"/>
              </a:spcAft>
            </a:pPr>
            <a:br>
              <a:rPr lang="en-GB" sz="1548" kern="1200">
                <a:solidFill>
                  <a:schemeClr val="tx1"/>
                </a:solidFill>
                <a:latin typeface="+mn-lt"/>
                <a:ea typeface="+mn-ea"/>
                <a:cs typeface="+mn-cs"/>
              </a:rPr>
            </a:br>
            <a:endParaRPr lang="en-IN"/>
          </a:p>
        </p:txBody>
      </p:sp>
      <p:pic>
        <p:nvPicPr>
          <p:cNvPr id="4103" name="Picture 7" descr="A black background with green text&#10;&#10;Description automatically generated">
            <a:extLst>
              <a:ext uri="{FF2B5EF4-FFF2-40B4-BE49-F238E27FC236}">
                <a16:creationId xmlns:a16="http://schemas.microsoft.com/office/drawing/2014/main" id="{61BC0D37-2547-9F49-132C-59E0D8B6A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955" y="3823011"/>
            <a:ext cx="4036884" cy="12713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B15B5E-8AE3-0870-71C2-36D206898D76}"/>
              </a:ext>
            </a:extLst>
          </p:cNvPr>
          <p:cNvSpPr txBox="1"/>
          <p:nvPr/>
        </p:nvSpPr>
        <p:spPr>
          <a:xfrm>
            <a:off x="5786421" y="3988944"/>
            <a:ext cx="5285097" cy="1399101"/>
          </a:xfrm>
          <a:prstGeom prst="rect">
            <a:avLst/>
          </a:prstGeom>
          <a:noFill/>
        </p:spPr>
        <p:txBody>
          <a:bodyPr wrap="square">
            <a:spAutoFit/>
          </a:bodyPr>
          <a:lstStyle/>
          <a:p>
            <a:pPr defTabSz="786384">
              <a:spcAft>
                <a:spcPts val="600"/>
              </a:spcAft>
            </a:pPr>
            <a:r>
              <a:rPr lang="en-GB" sz="1548" kern="1200">
                <a:solidFill>
                  <a:srgbClr val="000000"/>
                </a:solidFill>
                <a:latin typeface="Arial" panose="020B0604020202020204" pitchFamily="34" charset="0"/>
                <a:ea typeface="+mn-ea"/>
                <a:cs typeface="+mn-cs"/>
              </a:rPr>
              <a:t>A set of attributes that bears on the ability of software to be transferred from one environment to another, without minimum changes. </a:t>
            </a:r>
            <a:endParaRPr lang="en-GB" sz="1548" kern="1200">
              <a:solidFill>
                <a:schemeClr val="tx1"/>
              </a:solidFill>
              <a:latin typeface="+mn-lt"/>
              <a:ea typeface="+mn-ea"/>
              <a:cs typeface="+mn-cs"/>
            </a:endParaRPr>
          </a:p>
          <a:p>
            <a:pPr defTabSz="786384">
              <a:spcAft>
                <a:spcPts val="600"/>
              </a:spcAft>
            </a:pPr>
            <a:br>
              <a:rPr lang="en-GB" sz="1548" kern="1200">
                <a:solidFill>
                  <a:schemeClr val="tx1"/>
                </a:solidFill>
                <a:latin typeface="+mn-lt"/>
                <a:ea typeface="+mn-ea"/>
                <a:cs typeface="+mn-cs"/>
              </a:rPr>
            </a:br>
            <a:endParaRPr lang="en-IN"/>
          </a:p>
        </p:txBody>
      </p:sp>
    </p:spTree>
    <p:extLst>
      <p:ext uri="{BB962C8B-B14F-4D97-AF65-F5344CB8AC3E}">
        <p14:creationId xmlns:p14="http://schemas.microsoft.com/office/powerpoint/2010/main" val="1516833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2" name="Rectangle 6161">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4" name="Rectangle 6163">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73B20F-BE68-35FE-744E-188C644A94C6}"/>
              </a:ext>
            </a:extLst>
          </p:cNvPr>
          <p:cNvSpPr>
            <a:spLocks noGrp="1"/>
          </p:cNvSpPr>
          <p:nvPr>
            <p:ph type="title"/>
          </p:nvPr>
        </p:nvSpPr>
        <p:spPr>
          <a:xfrm>
            <a:off x="838200" y="1195697"/>
            <a:ext cx="3200400" cy="4238118"/>
          </a:xfrm>
        </p:spPr>
        <p:txBody>
          <a:bodyPr>
            <a:normAutofit/>
          </a:bodyPr>
          <a:lstStyle/>
          <a:p>
            <a:pPr>
              <a:defRPr/>
            </a:pPr>
            <a:r>
              <a:rPr lang="en-IN">
                <a:solidFill>
                  <a:schemeClr val="bg1"/>
                </a:solidFill>
              </a:rPr>
              <a:t>What is “Agility”?</a:t>
            </a:r>
          </a:p>
        </p:txBody>
      </p:sp>
      <p:grpSp>
        <p:nvGrpSpPr>
          <p:cNvPr id="6179"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6158" name="Freeform: Shape 6157">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6180" name="Freeform: Shape 6179">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6161" name="Oval 6160">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63" name="Oval 6162">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65"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6166" name="Freeform: Shape 6165">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6167" name="Freeform: Shape 6166">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6168" name="Freeform: Shape 6167">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6169" name="Freeform: Shape 6168">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6170" name="Freeform: Shape 6169">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6171" name="Freeform: Shape 6170">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6172" name="Freeform: Shape 6171">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6173" name="Freeform: Shape 6172">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174" name="Freeform: Shape 6173">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175" name="Freeform: Shape 6174">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176" name="Freeform: Shape 6175">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177" name="Freeform: Shape 6176">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178" name="Freeform: Shape 6177">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6181" name="Content Placeholder 2">
            <a:extLst>
              <a:ext uri="{FF2B5EF4-FFF2-40B4-BE49-F238E27FC236}">
                <a16:creationId xmlns:a16="http://schemas.microsoft.com/office/drawing/2014/main" id="{24823ABC-B8B5-0EAE-27FC-045D31D524D4}"/>
              </a:ext>
            </a:extLst>
          </p:cNvPr>
          <p:cNvGraphicFramePr>
            <a:graphicFrameLocks noGrp="1"/>
          </p:cNvGraphicFramePr>
          <p:nvPr>
            <p:ph idx="1"/>
            <p:extLst>
              <p:ext uri="{D42A27DB-BD31-4B8C-83A1-F6EECF244321}">
                <p14:modId xmlns:p14="http://schemas.microsoft.com/office/powerpoint/2010/main" val="21626088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Rectangle 718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E20FD1-E161-628A-9546-BAD6FD3C045B}"/>
              </a:ext>
            </a:extLst>
          </p:cNvPr>
          <p:cNvSpPr>
            <a:spLocks noGrp="1"/>
          </p:cNvSpPr>
          <p:nvPr>
            <p:ph type="title"/>
          </p:nvPr>
        </p:nvSpPr>
        <p:spPr>
          <a:xfrm>
            <a:off x="1383564" y="348865"/>
            <a:ext cx="9718111" cy="1576446"/>
          </a:xfrm>
        </p:spPr>
        <p:txBody>
          <a:bodyPr anchor="ctr">
            <a:normAutofit/>
          </a:bodyPr>
          <a:lstStyle/>
          <a:p>
            <a:pPr>
              <a:defRPr/>
            </a:pPr>
            <a:r>
              <a:rPr lang="en-IN" sz="4000">
                <a:solidFill>
                  <a:srgbClr val="FFFFFF"/>
                </a:solidFill>
              </a:rPr>
              <a:t>Why and What</a:t>
            </a:r>
          </a:p>
        </p:txBody>
      </p:sp>
      <p:graphicFrame>
        <p:nvGraphicFramePr>
          <p:cNvPr id="7173" name="Content Placeholder 2">
            <a:extLst>
              <a:ext uri="{FF2B5EF4-FFF2-40B4-BE49-F238E27FC236}">
                <a16:creationId xmlns:a16="http://schemas.microsoft.com/office/drawing/2014/main" id="{678303F5-F081-B8B1-052D-4FE0251A79DE}"/>
              </a:ext>
            </a:extLst>
          </p:cNvPr>
          <p:cNvGraphicFramePr>
            <a:graphicFrameLocks noGrp="1"/>
          </p:cNvGraphicFramePr>
          <p:nvPr>
            <p:ph idx="1"/>
            <p:extLst>
              <p:ext uri="{D42A27DB-BD31-4B8C-83A1-F6EECF244321}">
                <p14:modId xmlns:p14="http://schemas.microsoft.com/office/powerpoint/2010/main" val="349144447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3" name="Rectangle 820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2" name="Rectangle 820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4" name="Rectangle 820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Rectangle 820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8" name="Freeform: Shape 820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3811322-1655-657E-FAA6-6B87472AB0B8}"/>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defRPr/>
            </a:pPr>
            <a:r>
              <a:rPr lang="en-US" sz="4000" kern="1200">
                <a:solidFill>
                  <a:srgbClr val="FFFFFF"/>
                </a:solidFill>
                <a:latin typeface="+mj-lt"/>
                <a:ea typeface="+mj-ea"/>
                <a:cs typeface="+mj-cs"/>
              </a:rPr>
              <a:t>Agility and the Cost of Change</a:t>
            </a:r>
          </a:p>
        </p:txBody>
      </p:sp>
      <p:pic>
        <p:nvPicPr>
          <p:cNvPr id="8195" name="Picture 2">
            <a:extLst>
              <a:ext uri="{FF2B5EF4-FFF2-40B4-BE49-F238E27FC236}">
                <a16:creationId xmlns:a16="http://schemas.microsoft.com/office/drawing/2014/main" id="{8B593308-713B-D11D-4D80-FA5A397406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502428" y="1089665"/>
            <a:ext cx="7225748" cy="467867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01F7-5743-02F7-A877-A7C1433F931C}"/>
              </a:ext>
            </a:extLst>
          </p:cNvPr>
          <p:cNvSpPr>
            <a:spLocks noGrp="1"/>
          </p:cNvSpPr>
          <p:nvPr>
            <p:ph type="title"/>
          </p:nvPr>
        </p:nvSpPr>
        <p:spPr>
          <a:xfrm>
            <a:off x="5971697" y="232020"/>
            <a:ext cx="5444382" cy="1402470"/>
          </a:xfrm>
        </p:spPr>
        <p:txBody>
          <a:bodyPr anchor="t">
            <a:normAutofit/>
          </a:bodyPr>
          <a:lstStyle/>
          <a:p>
            <a:pPr>
              <a:defRPr/>
            </a:pPr>
            <a:r>
              <a:rPr lang="en-IN" sz="3200" dirty="0"/>
              <a:t>Agility Principles</a:t>
            </a:r>
          </a:p>
        </p:txBody>
      </p:sp>
      <p:pic>
        <p:nvPicPr>
          <p:cNvPr id="17" name="Picture 16" descr="Light bulb on yellow background with sketched light beams and cord">
            <a:extLst>
              <a:ext uri="{FF2B5EF4-FFF2-40B4-BE49-F238E27FC236}">
                <a16:creationId xmlns:a16="http://schemas.microsoft.com/office/drawing/2014/main" id="{EF9947F8-A903-CF40-0F39-1387A95AB0F2}"/>
              </a:ext>
            </a:extLst>
          </p:cNvPr>
          <p:cNvPicPr>
            <a:picLocks noChangeAspect="1"/>
          </p:cNvPicPr>
          <p:nvPr/>
        </p:nvPicPr>
        <p:blipFill rotWithShape="1">
          <a:blip r:embed="rId2"/>
          <a:srcRect l="49032" r="4774"/>
          <a:stretch/>
        </p:blipFill>
        <p:spPr>
          <a:xfrm>
            <a:off x="-1" y="10"/>
            <a:ext cx="5151179" cy="6857990"/>
          </a:xfrm>
          <a:prstGeom prst="rect">
            <a:avLst/>
          </a:prstGeom>
        </p:spPr>
      </p:pic>
      <p:cxnSp>
        <p:nvCxnSpPr>
          <p:cNvPr id="18" name="Straight Connector 1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1A2989F9-FAE4-E57F-147D-9869ECAD1D7D}"/>
              </a:ext>
            </a:extLst>
          </p:cNvPr>
          <p:cNvSpPr>
            <a:spLocks noGrp="1"/>
          </p:cNvSpPr>
          <p:nvPr>
            <p:ph idx="1"/>
          </p:nvPr>
        </p:nvSpPr>
        <p:spPr>
          <a:xfrm>
            <a:off x="5474970" y="1120143"/>
            <a:ext cx="6377940" cy="5505835"/>
          </a:xfrm>
        </p:spPr>
        <p:txBody>
          <a:bodyPr>
            <a:normAutofit/>
          </a:bodyPr>
          <a:lstStyle/>
          <a:p>
            <a:pPr marL="274320" indent="-274320">
              <a:buFont typeface="Wingdings 2"/>
              <a:buChar char=""/>
              <a:defRPr/>
            </a:pPr>
            <a:r>
              <a:rPr lang="en-IN" sz="1400" dirty="0"/>
              <a:t>1.Our highest priority is to satisfy the customer through early</a:t>
            </a:r>
          </a:p>
          <a:p>
            <a:pPr marL="274320" indent="-274320">
              <a:buNone/>
              <a:defRPr/>
            </a:pPr>
            <a:r>
              <a:rPr lang="en-IN" sz="1400" dirty="0"/>
              <a:t>    and continuous delivery of valuable software.</a:t>
            </a:r>
          </a:p>
          <a:p>
            <a:pPr marL="274320" indent="-274320">
              <a:buNone/>
              <a:defRPr/>
            </a:pPr>
            <a:endParaRPr lang="en-IN" sz="1400" dirty="0"/>
          </a:p>
          <a:p>
            <a:pPr marL="274320" indent="-274320">
              <a:buFont typeface="Wingdings 2"/>
              <a:buChar char=""/>
              <a:defRPr/>
            </a:pPr>
            <a:r>
              <a:rPr lang="en-IN" sz="1400" dirty="0"/>
              <a:t>2. Welcome changing requirements, even late in development.</a:t>
            </a:r>
          </a:p>
          <a:p>
            <a:pPr marL="274320" indent="-274320">
              <a:buNone/>
              <a:defRPr/>
            </a:pPr>
            <a:r>
              <a:rPr lang="en-IN" sz="1400" dirty="0"/>
              <a:t>   Agile processes harness change for the customer's competitive  advantage.</a:t>
            </a:r>
          </a:p>
          <a:p>
            <a:pPr marL="274320" indent="-274320">
              <a:buNone/>
              <a:defRPr/>
            </a:pPr>
            <a:endParaRPr lang="en-IN" sz="1400" dirty="0"/>
          </a:p>
          <a:p>
            <a:pPr marL="274320" indent="-274320">
              <a:buFont typeface="Wingdings 2"/>
              <a:buChar char=""/>
              <a:defRPr/>
            </a:pPr>
            <a:r>
              <a:rPr lang="en-IN" sz="1400" dirty="0"/>
              <a:t>3. Deliver working software frequently, from a couple of weeks</a:t>
            </a:r>
          </a:p>
          <a:p>
            <a:pPr marL="274320" indent="-274320">
              <a:buNone/>
              <a:defRPr/>
            </a:pPr>
            <a:r>
              <a:rPr lang="en-IN" sz="1400" dirty="0"/>
              <a:t>    to a couple of months, with a preference to the shorter    timescale. </a:t>
            </a:r>
          </a:p>
          <a:p>
            <a:pPr marL="274320" indent="-274320">
              <a:buNone/>
              <a:defRPr/>
            </a:pPr>
            <a:endParaRPr lang="en-IN" sz="1400" dirty="0"/>
          </a:p>
          <a:p>
            <a:pPr marL="274320" indent="-274320">
              <a:buFont typeface="Wingdings 2"/>
              <a:buChar char=""/>
              <a:defRPr/>
            </a:pPr>
            <a:r>
              <a:rPr lang="en-IN" sz="1400" dirty="0"/>
              <a:t>4. Business people and developers must work together daily</a:t>
            </a:r>
          </a:p>
          <a:p>
            <a:pPr marL="274320" indent="-274320">
              <a:buNone/>
              <a:defRPr/>
            </a:pPr>
            <a:r>
              <a:rPr lang="en-IN" sz="1400" dirty="0"/>
              <a:t>    throughout the project. !</a:t>
            </a:r>
          </a:p>
          <a:p>
            <a:pPr marL="274320" indent="-274320">
              <a:buNone/>
              <a:defRPr/>
            </a:pPr>
            <a:endParaRPr lang="en-IN" sz="1400" dirty="0"/>
          </a:p>
          <a:p>
            <a:pPr marL="274320" indent="-274320">
              <a:buFont typeface="Wingdings 2"/>
              <a:buChar char=""/>
              <a:defRPr/>
            </a:pPr>
            <a:r>
              <a:rPr lang="en-IN" sz="1400" dirty="0"/>
              <a:t>5. Build projects around motivated individuals. Give them the</a:t>
            </a:r>
          </a:p>
          <a:p>
            <a:pPr marL="274320" indent="-274320">
              <a:buNone/>
              <a:defRPr/>
            </a:pPr>
            <a:r>
              <a:rPr lang="en-IN" sz="1400" dirty="0"/>
              <a:t>   environment and support they need, and trust them to get the    job done.</a:t>
            </a:r>
          </a:p>
          <a:p>
            <a:pPr marL="274320" indent="-274320">
              <a:buNone/>
              <a:defRPr/>
            </a:pPr>
            <a:endParaRPr lang="en-IN" sz="1400" dirty="0"/>
          </a:p>
          <a:p>
            <a:pPr marL="274320" indent="-274320">
              <a:buFont typeface="Wingdings 2"/>
              <a:buChar char=""/>
              <a:defRPr/>
            </a:pPr>
            <a:r>
              <a:rPr lang="en-IN" sz="1400" dirty="0"/>
              <a:t>6. The most efficient and effective method of conveying information to and within a development team is face–to–face    conversation.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14D7FB85-4655-29F4-5F2F-D98154835476}"/>
              </a:ext>
            </a:extLst>
          </p:cNvPr>
          <p:cNvPicPr>
            <a:picLocks noChangeAspect="1"/>
          </p:cNvPicPr>
          <p:nvPr/>
        </p:nvPicPr>
        <p:blipFill rotWithShape="1">
          <a:blip r:embed="rId2"/>
          <a:srcRect l="31702" r="3009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FC4B84-21A3-B584-0512-093C8324710A}"/>
              </a:ext>
            </a:extLst>
          </p:cNvPr>
          <p:cNvSpPr>
            <a:spLocks noGrp="1"/>
          </p:cNvSpPr>
          <p:nvPr>
            <p:ph idx="1"/>
          </p:nvPr>
        </p:nvSpPr>
        <p:spPr>
          <a:xfrm>
            <a:off x="5137150" y="665163"/>
            <a:ext cx="6251575" cy="5527675"/>
          </a:xfrm>
        </p:spPr>
        <p:txBody>
          <a:bodyPr>
            <a:normAutofit fontScale="77500" lnSpcReduction="20000"/>
          </a:bodyPr>
          <a:lstStyle/>
          <a:p>
            <a:pPr marL="274320" indent="-274320">
              <a:buFont typeface="Wingdings 2"/>
              <a:buChar char=""/>
              <a:defRPr/>
            </a:pPr>
            <a:r>
              <a:rPr lang="en-IN" sz="2400" dirty="0"/>
              <a:t>7. Working software is the primary measure of progress. </a:t>
            </a:r>
          </a:p>
          <a:p>
            <a:pPr marL="274320" indent="-274320">
              <a:buFont typeface="Wingdings 2"/>
              <a:buChar char=""/>
              <a:defRPr/>
            </a:pPr>
            <a:endParaRPr lang="en-IN" sz="2400" dirty="0"/>
          </a:p>
          <a:p>
            <a:pPr marL="274320" indent="-274320">
              <a:buFont typeface="Wingdings 2"/>
              <a:buChar char=""/>
              <a:defRPr/>
            </a:pPr>
            <a:r>
              <a:rPr lang="en-IN" sz="2400" dirty="0"/>
              <a:t>8. Agile processes promote sustainable development. The  sponsors, developers, and users should be able to</a:t>
            </a:r>
          </a:p>
          <a:p>
            <a:pPr marL="274320" indent="-274320">
              <a:buNone/>
              <a:defRPr/>
            </a:pPr>
            <a:r>
              <a:rPr lang="en-IN" sz="2400" dirty="0"/>
              <a:t>   maintain a constant pace indefinitely. </a:t>
            </a:r>
          </a:p>
          <a:p>
            <a:pPr marL="274320" indent="-274320">
              <a:buNone/>
              <a:defRPr/>
            </a:pPr>
            <a:endParaRPr lang="en-IN" sz="2400" dirty="0"/>
          </a:p>
          <a:p>
            <a:pPr marL="274320" indent="-274320">
              <a:buFont typeface="Wingdings 2"/>
              <a:buChar char=""/>
              <a:defRPr/>
            </a:pPr>
            <a:r>
              <a:rPr lang="en-IN" sz="2400" dirty="0"/>
              <a:t>9. Continuous attention to technical excellence and good   design enhances agility. </a:t>
            </a:r>
          </a:p>
          <a:p>
            <a:pPr marL="274320" indent="-274320">
              <a:buFont typeface="Wingdings 2"/>
              <a:buChar char=""/>
              <a:defRPr/>
            </a:pPr>
            <a:endParaRPr lang="en-IN" sz="2400" dirty="0"/>
          </a:p>
          <a:p>
            <a:pPr marL="274320" indent="-274320">
              <a:buFont typeface="Wingdings 2"/>
              <a:buChar char=""/>
              <a:defRPr/>
            </a:pPr>
            <a:r>
              <a:rPr lang="en-IN" sz="2400" dirty="0"/>
              <a:t>10. Simplicity – the art of maximizing the amount of work    not done – is essential. </a:t>
            </a:r>
          </a:p>
          <a:p>
            <a:pPr marL="274320" indent="-274320">
              <a:buFont typeface="Wingdings 2"/>
              <a:buChar char=""/>
              <a:defRPr/>
            </a:pPr>
            <a:endParaRPr lang="en-IN" sz="2400" dirty="0"/>
          </a:p>
          <a:p>
            <a:pPr marL="274320" indent="-274320">
              <a:buFont typeface="Wingdings 2"/>
              <a:buChar char=""/>
              <a:defRPr/>
            </a:pPr>
            <a:r>
              <a:rPr lang="en-IN" sz="2400" dirty="0"/>
              <a:t>11. The best architectures, requirements, and designs</a:t>
            </a:r>
          </a:p>
          <a:p>
            <a:pPr marL="274320" indent="-274320">
              <a:buNone/>
              <a:defRPr/>
            </a:pPr>
            <a:r>
              <a:rPr lang="en-IN" sz="2400" dirty="0"/>
              <a:t>   emerge from self–organizing teams. </a:t>
            </a:r>
          </a:p>
          <a:p>
            <a:pPr marL="274320" indent="-274320">
              <a:buNone/>
              <a:defRPr/>
            </a:pPr>
            <a:endParaRPr lang="en-IN" sz="2400" dirty="0"/>
          </a:p>
          <a:p>
            <a:pPr marL="274320" indent="-274320">
              <a:buFont typeface="Wingdings 2"/>
              <a:buChar char=""/>
              <a:defRPr/>
            </a:pPr>
            <a:r>
              <a:rPr lang="en-IN" sz="2400" dirty="0"/>
              <a:t>12. At regular intervals, the team reflects on how to become more effective, then tunes and adjusts its </a:t>
            </a:r>
            <a:r>
              <a:rPr lang="en-IN" sz="2400" dirty="0" err="1"/>
              <a:t>behavior</a:t>
            </a:r>
            <a:r>
              <a:rPr lang="en-IN" sz="2400" dirty="0"/>
              <a:t> accordingly.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TotalTime>
  <Words>3425</Words>
  <Application>Microsoft Office PowerPoint</Application>
  <PresentationFormat>Widescreen</PresentationFormat>
  <Paragraphs>312</Paragraphs>
  <Slides>44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Noto Sans Symbols</vt:lpstr>
      <vt:lpstr>Nunito</vt:lpstr>
      <vt:lpstr>Wingdings</vt:lpstr>
      <vt:lpstr>Wingdings 2</vt:lpstr>
      <vt:lpstr>Office Theme</vt:lpstr>
      <vt:lpstr>PowerPoint Presentation</vt:lpstr>
      <vt:lpstr>  The Waterfall Model vs. The Spiral Model </vt:lpstr>
      <vt:lpstr>PowerPoint Presentation</vt:lpstr>
      <vt:lpstr>  Agile Model </vt:lpstr>
      <vt:lpstr>What is “Agility”?</vt:lpstr>
      <vt:lpstr>Why and What</vt:lpstr>
      <vt:lpstr>Agility and the Cost of Change</vt:lpstr>
      <vt:lpstr>Agility Principles</vt:lpstr>
      <vt:lpstr>PowerPoint Presentation</vt:lpstr>
      <vt:lpstr>Human Factors</vt:lpstr>
      <vt:lpstr>Agile methodologies</vt:lpstr>
      <vt:lpstr>PowerPoint Presentation</vt:lpstr>
      <vt:lpstr>Extreme Programming (XP)!</vt:lpstr>
      <vt:lpstr>PowerPoint Presentation</vt:lpstr>
      <vt:lpstr>Extreme Programming (XP)</vt:lpstr>
      <vt:lpstr>PowerPoint Presentation</vt:lpstr>
      <vt:lpstr>PowerPoint Presentation</vt:lpstr>
      <vt:lpstr>PowerPoint Presentation</vt:lpstr>
      <vt:lpstr>  Description of the  Object Oriented Analysis process vs.  the Structure Analysis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‘Object-Oriented’?                                            OO methods make it easier to build systems that:  – solve the right problem  – work properly  – are maintainable  – are extensible  – are reusable.  Many people find OO easier to comprehend.   The implementation can be less complex.   Union of data and function is natural.   Smaller conceptual gap between analysis and implementation. </vt:lpstr>
      <vt:lpstr>PowerPoint Presentation</vt:lpstr>
      <vt:lpstr>PowerPoint Presentation</vt:lpstr>
      <vt:lpstr>PowerPoint Presentation</vt:lpstr>
      <vt:lpstr> Modeling </vt:lpstr>
      <vt:lpstr>PowerPoint Presentation</vt:lpstr>
      <vt:lpstr>PowerPoint Presentation</vt:lpstr>
      <vt:lpstr>PowerPoint Presentation</vt:lpstr>
      <vt:lpstr>PowerPoint Presentation</vt:lpstr>
      <vt:lpstr>PowerPoint Presentation</vt:lpstr>
      <vt:lpstr>PowerPoint Presentation</vt:lpstr>
      <vt:lpstr>Software Crisis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Mr Peddarapu Ramakrishna Chowdary</cp:lastModifiedBy>
  <cp:revision>61</cp:revision>
  <dcterms:created xsi:type="dcterms:W3CDTF">2022-03-22T08:02:02Z</dcterms:created>
  <dcterms:modified xsi:type="dcterms:W3CDTF">2024-02-22T06:40:01Z</dcterms:modified>
</cp:coreProperties>
</file>